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73" r:id="rId4"/>
    <p:sldId id="258" r:id="rId5"/>
    <p:sldId id="260" r:id="rId6"/>
    <p:sldId id="309" r:id="rId7"/>
    <p:sldId id="289" r:id="rId8"/>
    <p:sldId id="277" r:id="rId9"/>
    <p:sldId id="296" r:id="rId10"/>
    <p:sldId id="285" r:id="rId11"/>
    <p:sldId id="287" r:id="rId12"/>
    <p:sldId id="288" r:id="rId13"/>
    <p:sldId id="295" r:id="rId14"/>
    <p:sldId id="297" r:id="rId15"/>
    <p:sldId id="298" r:id="rId16"/>
    <p:sldId id="299" r:id="rId17"/>
    <p:sldId id="278" r:id="rId18"/>
    <p:sldId id="315" r:id="rId19"/>
    <p:sldId id="301" r:id="rId20"/>
    <p:sldId id="304" r:id="rId21"/>
    <p:sldId id="305" r:id="rId22"/>
    <p:sldId id="306" r:id="rId23"/>
    <p:sldId id="3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09" autoAdjust="0"/>
    <p:restoredTop sz="83400" autoAdjust="0"/>
  </p:normalViewPr>
  <p:slideViewPr>
    <p:cSldViewPr snapToGrid="0">
      <p:cViewPr varScale="1">
        <p:scale>
          <a:sx n="147" d="100"/>
          <a:sy n="147" d="100"/>
        </p:scale>
        <p:origin x="1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9247E-3C48-4204-8241-F0E71B9DBEFA}"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C828B-22D7-4F93-A875-6EEC830C330D}" type="slidenum">
              <a:rPr lang="en-US" smtClean="0"/>
              <a:t>‹#›</a:t>
            </a:fld>
            <a:endParaRPr lang="en-US"/>
          </a:p>
        </p:txBody>
      </p:sp>
    </p:spTree>
    <p:extLst>
      <p:ext uri="{BB962C8B-B14F-4D97-AF65-F5344CB8AC3E}">
        <p14:creationId xmlns:p14="http://schemas.microsoft.com/office/powerpoint/2010/main" val="325341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a:t>
            </a:fld>
            <a:endParaRPr lang="en-US" dirty="0"/>
          </a:p>
        </p:txBody>
      </p:sp>
    </p:spTree>
    <p:extLst>
      <p:ext uri="{BB962C8B-B14F-4D97-AF65-F5344CB8AC3E}">
        <p14:creationId xmlns:p14="http://schemas.microsoft.com/office/powerpoint/2010/main" val="1981048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14</a:t>
            </a:fld>
            <a:endParaRPr lang="en-US"/>
          </a:p>
        </p:txBody>
      </p:sp>
    </p:spTree>
    <p:extLst>
      <p:ext uri="{BB962C8B-B14F-4D97-AF65-F5344CB8AC3E}">
        <p14:creationId xmlns:p14="http://schemas.microsoft.com/office/powerpoint/2010/main" val="3184337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15</a:t>
            </a:fld>
            <a:endParaRPr lang="en-US"/>
          </a:p>
        </p:txBody>
      </p:sp>
    </p:spTree>
    <p:extLst>
      <p:ext uri="{BB962C8B-B14F-4D97-AF65-F5344CB8AC3E}">
        <p14:creationId xmlns:p14="http://schemas.microsoft.com/office/powerpoint/2010/main" val="283196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16</a:t>
            </a:fld>
            <a:endParaRPr lang="en-US"/>
          </a:p>
        </p:txBody>
      </p:sp>
    </p:spTree>
    <p:extLst>
      <p:ext uri="{BB962C8B-B14F-4D97-AF65-F5344CB8AC3E}">
        <p14:creationId xmlns:p14="http://schemas.microsoft.com/office/powerpoint/2010/main" val="99195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&lt;</a:t>
            </a:r>
            <a:r>
              <a:rPr lang="en-US" err="1"/>
              <a:t>EpochSize</a:t>
            </a:r>
            <a:r>
              <a:rPr lang="en-US"/>
              <a:t>&gt;100&lt;/</a:t>
            </a:r>
            <a:r>
              <a:rPr lang="en-US" err="1"/>
              <a:t>EpochSize</a:t>
            </a:r>
            <a:r>
              <a:rPr lang="en-US"/>
              <a:t>&gt; in </a:t>
            </a:r>
            <a:r>
              <a:rPr lang="en-US" err="1"/>
              <a:t>RANConfiguration</a:t>
            </a:r>
            <a:r>
              <a:rPr lang="en-US"/>
              <a:t> (per seconds 1000 divide by epoch size)</a:t>
            </a:r>
          </a:p>
          <a:p>
            <a:endParaRPr lang="en-US"/>
          </a:p>
          <a:p>
            <a:r>
              <a:rPr lang="en-US"/>
              <a:t>5 minutes = 300 seconds = 300 * </a:t>
            </a:r>
            <a:r>
              <a:rPr lang="en-US" err="1"/>
              <a:t>EpochSize</a:t>
            </a:r>
            <a:r>
              <a:rPr lang="en-US"/>
              <a:t> = 3,000</a:t>
            </a:r>
          </a:p>
          <a:p>
            <a:r>
              <a:rPr lang="en-US"/>
              <a:t>2 sec = 2 * </a:t>
            </a:r>
            <a:r>
              <a:rPr lang="en-US" err="1"/>
              <a:t>EpochSize</a:t>
            </a:r>
            <a:r>
              <a:rPr lang="en-US"/>
              <a:t> = 20  </a:t>
            </a:r>
          </a:p>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17</a:t>
            </a:fld>
            <a:endParaRPr lang="en-US"/>
          </a:p>
        </p:txBody>
      </p:sp>
    </p:spTree>
    <p:extLst>
      <p:ext uri="{BB962C8B-B14F-4D97-AF65-F5344CB8AC3E}">
        <p14:creationId xmlns:p14="http://schemas.microsoft.com/office/powerpoint/2010/main" val="880313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FC828B-22D7-4F93-A875-6EEC830C330D}" type="slidenum">
              <a:rPr lang="en-US" smtClean="0"/>
              <a:t>18</a:t>
            </a:fld>
            <a:endParaRPr lang="en-US"/>
          </a:p>
        </p:txBody>
      </p:sp>
    </p:spTree>
    <p:extLst>
      <p:ext uri="{BB962C8B-B14F-4D97-AF65-F5344CB8AC3E}">
        <p14:creationId xmlns:p14="http://schemas.microsoft.com/office/powerpoint/2010/main" val="213870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20</a:t>
            </a:fld>
            <a:endParaRPr lang="en-US"/>
          </a:p>
        </p:txBody>
      </p:sp>
    </p:spTree>
    <p:extLst>
      <p:ext uri="{BB962C8B-B14F-4D97-AF65-F5344CB8AC3E}">
        <p14:creationId xmlns:p14="http://schemas.microsoft.com/office/powerpoint/2010/main" val="520104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21</a:t>
            </a:fld>
            <a:endParaRPr lang="en-US"/>
          </a:p>
        </p:txBody>
      </p:sp>
    </p:spTree>
    <p:extLst>
      <p:ext uri="{BB962C8B-B14F-4D97-AF65-F5344CB8AC3E}">
        <p14:creationId xmlns:p14="http://schemas.microsoft.com/office/powerpoint/2010/main" val="1009862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22</a:t>
            </a:fld>
            <a:endParaRPr lang="en-US"/>
          </a:p>
        </p:txBody>
      </p:sp>
    </p:spTree>
    <p:extLst>
      <p:ext uri="{BB962C8B-B14F-4D97-AF65-F5344CB8AC3E}">
        <p14:creationId xmlns:p14="http://schemas.microsoft.com/office/powerpoint/2010/main" val="98237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23</a:t>
            </a:fld>
            <a:endParaRPr lang="en-US"/>
          </a:p>
        </p:txBody>
      </p:sp>
    </p:spTree>
    <p:extLst>
      <p:ext uri="{BB962C8B-B14F-4D97-AF65-F5344CB8AC3E}">
        <p14:creationId xmlns:p14="http://schemas.microsoft.com/office/powerpoint/2010/main" val="213604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2</a:t>
            </a:fld>
            <a:endParaRPr lang="en-US" dirty="0"/>
          </a:p>
        </p:txBody>
      </p:sp>
    </p:spTree>
    <p:extLst>
      <p:ext uri="{BB962C8B-B14F-4D97-AF65-F5344CB8AC3E}">
        <p14:creationId xmlns:p14="http://schemas.microsoft.com/office/powerpoint/2010/main" val="272732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3</a:t>
            </a:fld>
            <a:endParaRPr lang="en-US" dirty="0"/>
          </a:p>
        </p:txBody>
      </p:sp>
    </p:spTree>
    <p:extLst>
      <p:ext uri="{BB962C8B-B14F-4D97-AF65-F5344CB8AC3E}">
        <p14:creationId xmlns:p14="http://schemas.microsoft.com/office/powerpoint/2010/main" val="377979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4</a:t>
            </a:fld>
            <a:endParaRPr lang="en-US" dirty="0"/>
          </a:p>
        </p:txBody>
      </p:sp>
    </p:spTree>
    <p:extLst>
      <p:ext uri="{BB962C8B-B14F-4D97-AF65-F5344CB8AC3E}">
        <p14:creationId xmlns:p14="http://schemas.microsoft.com/office/powerpoint/2010/main" val="89735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5</a:t>
            </a:fld>
            <a:endParaRPr lang="en-US" dirty="0"/>
          </a:p>
        </p:txBody>
      </p:sp>
    </p:spTree>
    <p:extLst>
      <p:ext uri="{BB962C8B-B14F-4D97-AF65-F5344CB8AC3E}">
        <p14:creationId xmlns:p14="http://schemas.microsoft.com/office/powerpoint/2010/main" val="196386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6</a:t>
            </a:fld>
            <a:endParaRPr lang="en-US" dirty="0"/>
          </a:p>
        </p:txBody>
      </p:sp>
    </p:spTree>
    <p:extLst>
      <p:ext uri="{BB962C8B-B14F-4D97-AF65-F5344CB8AC3E}">
        <p14:creationId xmlns:p14="http://schemas.microsoft.com/office/powerpoint/2010/main" val="2776028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10</a:t>
            </a:fld>
            <a:endParaRPr lang="en-US"/>
          </a:p>
        </p:txBody>
      </p:sp>
    </p:spTree>
    <p:extLst>
      <p:ext uri="{BB962C8B-B14F-4D97-AF65-F5344CB8AC3E}">
        <p14:creationId xmlns:p14="http://schemas.microsoft.com/office/powerpoint/2010/main" val="2379252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11</a:t>
            </a:fld>
            <a:endParaRPr lang="en-US"/>
          </a:p>
        </p:txBody>
      </p:sp>
    </p:spTree>
    <p:extLst>
      <p:ext uri="{BB962C8B-B14F-4D97-AF65-F5344CB8AC3E}">
        <p14:creationId xmlns:p14="http://schemas.microsoft.com/office/powerpoint/2010/main" val="2239933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FC828B-22D7-4F93-A875-6EEC830C330D}" type="slidenum">
              <a:rPr lang="en-US" smtClean="0"/>
              <a:t>12</a:t>
            </a:fld>
            <a:endParaRPr lang="en-US"/>
          </a:p>
        </p:txBody>
      </p:sp>
    </p:spTree>
    <p:extLst>
      <p:ext uri="{BB962C8B-B14F-4D97-AF65-F5344CB8AC3E}">
        <p14:creationId xmlns:p14="http://schemas.microsoft.com/office/powerpoint/2010/main" val="2687471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23D7-F8C0-407A-A544-B1039701E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24009-13A1-4F1B-91F9-502824EF3F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F2D08-40C5-4DB6-B131-66351688E608}"/>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A157796C-E28B-476F-816F-2AD0DF12E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563D6-1085-42C1-8208-1F7E49857710}"/>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97300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FFA2-26BE-4ACD-8F2D-4743C13DAD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01E85-6E78-422F-BA2A-919D539678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F8F36-ADCE-4AFA-9068-01335AAF7C06}"/>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01A9DCE8-FA28-4531-B017-79C10E8B9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2EAC7-8981-4EBB-AA50-0F86333EE93E}"/>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07234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FB3E53-BF2D-4F94-89A8-AF2C1BCAF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DB577-E00C-4746-8023-E0BAA2CA47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895BF-36AA-4900-B3CD-BE31163F86BF}"/>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E28AE522-EAE4-4EEB-B77B-393153C56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691A8-8EEF-4187-A6F6-CDBBDF791AD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2239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87FF-5596-4802-9EF4-31E11EC1D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48BA2-97BC-4A6B-8C75-6167303081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3A6218-E596-4DED-BD89-A787D54D6D17}"/>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FEFD40B6-DF85-4D11-BAB7-19E5C4ED6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CFCFC-617A-4F11-A73F-013B774A3613}"/>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417818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D7CC-379B-48BA-ACC9-A90DD7CB98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D93327-131D-4AA4-82A3-4FAAF85090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0CD18C-E5AE-46FF-B4F0-598A7503978D}"/>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0C10F389-017C-47F8-BEF0-C73ED4CFC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5B7EE-2532-4CB4-8822-19D25A191CB4}"/>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236143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DA882-77B5-412F-A4C3-52A6EFADA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76F5E-00DA-4977-A02C-8FB411DF88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527074-D8AC-4175-9C84-5EA0794648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FC819-E5C2-425E-AF11-F50AFD508657}"/>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6" name="Footer Placeholder 5">
            <a:extLst>
              <a:ext uri="{FF2B5EF4-FFF2-40B4-BE49-F238E27FC236}">
                <a16:creationId xmlns:a16="http://schemas.microsoft.com/office/drawing/2014/main" id="{891BFD90-06E0-4BA8-84EF-0EA013FCE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7F20E3-9991-4281-9E9C-62696609069F}"/>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48681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F6F5-A4BC-4947-89FD-470C66F2AE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E9D44C-EF64-4C89-91B5-B5B65559E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FE34D-0393-4982-8DE2-FAA554931C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EDAB61-EDC0-42DE-84AD-002B44105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372AFB-288C-4509-BD9B-D3B979360B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8F530E-7F69-478B-8A02-46317B1CDADC}"/>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8" name="Footer Placeholder 7">
            <a:extLst>
              <a:ext uri="{FF2B5EF4-FFF2-40B4-BE49-F238E27FC236}">
                <a16:creationId xmlns:a16="http://schemas.microsoft.com/office/drawing/2014/main" id="{743B1E33-C985-4BD3-BE58-5B86DFA4FF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6FF629-B906-428A-8A3F-ADCC2A1A48D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19528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408FF-B6E8-470A-9DD4-E9A137B11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B992C-B08A-4D9C-9F24-18037EA1B454}"/>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4" name="Footer Placeholder 3">
            <a:extLst>
              <a:ext uri="{FF2B5EF4-FFF2-40B4-BE49-F238E27FC236}">
                <a16:creationId xmlns:a16="http://schemas.microsoft.com/office/drawing/2014/main" id="{1A607160-BB0D-422A-B792-BD461298E1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522245-1AC5-434B-9C14-70695A3510C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3464535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04FC5-0219-4F2F-9628-12ED79AB7CEC}"/>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3" name="Footer Placeholder 2">
            <a:extLst>
              <a:ext uri="{FF2B5EF4-FFF2-40B4-BE49-F238E27FC236}">
                <a16:creationId xmlns:a16="http://schemas.microsoft.com/office/drawing/2014/main" id="{BE7941E4-66EE-4A60-8A48-5E081E574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229B0-BB85-4DAC-B43F-20FB1BD0C7E7}"/>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29049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8A8A-2A04-4D8F-B510-7A7BDCEA8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19A64B-0BB7-4FC8-A710-3A4782A4FB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B4FFAF-C0EC-427E-932C-9DAF0A8A0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68B2D77-3D45-4799-BE3E-B6EA08D09CD1}"/>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6" name="Footer Placeholder 5">
            <a:extLst>
              <a:ext uri="{FF2B5EF4-FFF2-40B4-BE49-F238E27FC236}">
                <a16:creationId xmlns:a16="http://schemas.microsoft.com/office/drawing/2014/main" id="{FE6C7E34-1CA9-4A7E-AF45-A0F032364E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7FEDA-5162-4A88-A607-7A5FBB09BDC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26187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BD27-4428-430C-85FF-18950433A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B0EAC6-9CCA-44D0-BA5A-FF16E7CC3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5522F5-54B5-41E9-8161-1A6C24F19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60ABAF-8FBE-4333-A472-BAEF17C8AE6B}"/>
              </a:ext>
            </a:extLst>
          </p:cNvPr>
          <p:cNvSpPr>
            <a:spLocks noGrp="1"/>
          </p:cNvSpPr>
          <p:nvPr>
            <p:ph type="dt" sz="half" idx="10"/>
          </p:nvPr>
        </p:nvSpPr>
        <p:spPr/>
        <p:txBody>
          <a:bodyPr/>
          <a:lstStyle/>
          <a:p>
            <a:fld id="{8D855500-DB08-4EE8-9353-A18F31B6B401}" type="datetimeFigureOut">
              <a:rPr lang="en-US" smtClean="0"/>
              <a:t>1/18/19</a:t>
            </a:fld>
            <a:endParaRPr lang="en-US"/>
          </a:p>
        </p:txBody>
      </p:sp>
      <p:sp>
        <p:nvSpPr>
          <p:cNvPr id="6" name="Footer Placeholder 5">
            <a:extLst>
              <a:ext uri="{FF2B5EF4-FFF2-40B4-BE49-F238E27FC236}">
                <a16:creationId xmlns:a16="http://schemas.microsoft.com/office/drawing/2014/main" id="{61BB7263-650E-47D7-874F-E643FBA60E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7B9BD-3E7B-46A2-BC11-7DBEDB19E7AC}"/>
              </a:ext>
            </a:extLst>
          </p:cNvPr>
          <p:cNvSpPr>
            <a:spLocks noGrp="1"/>
          </p:cNvSpPr>
          <p:nvPr>
            <p:ph type="sldNum" sz="quarter" idx="12"/>
          </p:nvPr>
        </p:nvSpPr>
        <p:spPr/>
        <p:txBody>
          <a:bodyPr/>
          <a:lstStyle/>
          <a:p>
            <a:fld id="{867B3E1D-5B64-4851-9831-C612FFDC02EE}" type="slidenum">
              <a:rPr lang="en-US" smtClean="0"/>
              <a:t>‹#›</a:t>
            </a:fld>
            <a:endParaRPr lang="en-US"/>
          </a:p>
        </p:txBody>
      </p:sp>
    </p:spTree>
    <p:extLst>
      <p:ext uri="{BB962C8B-B14F-4D97-AF65-F5344CB8AC3E}">
        <p14:creationId xmlns:p14="http://schemas.microsoft.com/office/powerpoint/2010/main" val="155458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8A3DA-CB09-40F2-8362-741DC9AE7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4E6759-D900-49E7-9932-16E76E2236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3F0CD-CBBE-488C-B0A6-107215BC9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55500-DB08-4EE8-9353-A18F31B6B401}" type="datetimeFigureOut">
              <a:rPr lang="en-US" smtClean="0"/>
              <a:t>1/18/19</a:t>
            </a:fld>
            <a:endParaRPr lang="en-US"/>
          </a:p>
        </p:txBody>
      </p:sp>
      <p:sp>
        <p:nvSpPr>
          <p:cNvPr id="5" name="Footer Placeholder 4">
            <a:extLst>
              <a:ext uri="{FF2B5EF4-FFF2-40B4-BE49-F238E27FC236}">
                <a16:creationId xmlns:a16="http://schemas.microsoft.com/office/drawing/2014/main" id="{9E9456E2-199C-4AFC-8BC7-9D050B4BC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79F29B-6064-4678-AE35-806A34CC0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2909161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3" Type="http://schemas.openxmlformats.org/officeDocument/2006/relationships/hyperlink" Target="http://www.hill.af.mil/News/Article-Display/Article/1400908/f-35-testers-wrap-up-weapons-delivery-accuracy-test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cnic.navy.mil/regions/cnrsw/installations/naws_china_lak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7C62E-ECD6-4CAB-BF87-1B936377BA4D}"/>
              </a:ext>
            </a:extLst>
          </p:cNvPr>
          <p:cNvSpPr>
            <a:spLocks noGrp="1"/>
          </p:cNvSpPr>
          <p:nvPr>
            <p:ph type="ctrTitle"/>
          </p:nvPr>
        </p:nvSpPr>
        <p:spPr/>
        <p:txBody>
          <a:bodyPr/>
          <a:lstStyle/>
          <a:p>
            <a:r>
              <a:rPr lang="en-US" dirty="0"/>
              <a:t>BRASS </a:t>
            </a:r>
            <a:br>
              <a:rPr lang="en-US" dirty="0"/>
            </a:br>
            <a:r>
              <a:rPr lang="en-US" dirty="0"/>
              <a:t>Scenario 7a</a:t>
            </a:r>
          </a:p>
        </p:txBody>
      </p:sp>
      <p:sp>
        <p:nvSpPr>
          <p:cNvPr id="4" name="Subtitle 3">
            <a:extLst>
              <a:ext uri="{FF2B5EF4-FFF2-40B4-BE49-F238E27FC236}">
                <a16:creationId xmlns:a16="http://schemas.microsoft.com/office/drawing/2014/main" id="{B1A46B22-90C7-4F29-AD38-0EF324BFB137}"/>
              </a:ext>
            </a:extLst>
          </p:cNvPr>
          <p:cNvSpPr>
            <a:spLocks noGrp="1"/>
          </p:cNvSpPr>
          <p:nvPr>
            <p:ph type="subTitle" idx="1"/>
          </p:nvPr>
        </p:nvSpPr>
        <p:spPr/>
        <p:txBody>
          <a:bodyPr>
            <a:normAutofit/>
          </a:bodyPr>
          <a:lstStyle/>
          <a:p>
            <a:r>
              <a:rPr lang="en-US" dirty="0"/>
              <a:t>F-35 Testers Wrap up Weapons Delivery Accuracy Tests</a:t>
            </a:r>
          </a:p>
          <a:p>
            <a:r>
              <a:rPr lang="en-US" dirty="0"/>
              <a:t> </a:t>
            </a:r>
          </a:p>
        </p:txBody>
      </p:sp>
      <p:sp>
        <p:nvSpPr>
          <p:cNvPr id="3" name="TextBox 2">
            <a:extLst>
              <a:ext uri="{FF2B5EF4-FFF2-40B4-BE49-F238E27FC236}">
                <a16:creationId xmlns:a16="http://schemas.microsoft.com/office/drawing/2014/main" id="{8C5D3539-D0E6-4262-8C02-F17980A1951F}"/>
              </a:ext>
            </a:extLst>
          </p:cNvPr>
          <p:cNvSpPr txBox="1"/>
          <p:nvPr/>
        </p:nvSpPr>
        <p:spPr>
          <a:xfrm>
            <a:off x="5519628" y="6396335"/>
            <a:ext cx="6197451" cy="461665"/>
          </a:xfrm>
          <a:prstGeom prst="rect">
            <a:avLst/>
          </a:prstGeom>
          <a:noFill/>
        </p:spPr>
        <p:txBody>
          <a:bodyPr wrap="square" rtlCol="0">
            <a:spAutoFit/>
          </a:bodyPr>
          <a:lstStyle/>
          <a:p>
            <a:r>
              <a:rPr lang="en-US" sz="1200" dirty="0"/>
              <a:t>Adapted from a flight test that occurred in 2017 in F-35 Lightning flight testing at China Lake, CA</a:t>
            </a:r>
          </a:p>
          <a:p>
            <a:endParaRPr lang="en-US" sz="1200" dirty="0"/>
          </a:p>
        </p:txBody>
      </p:sp>
    </p:spTree>
    <p:extLst>
      <p:ext uri="{BB962C8B-B14F-4D97-AF65-F5344CB8AC3E}">
        <p14:creationId xmlns:p14="http://schemas.microsoft.com/office/powerpoint/2010/main" val="336048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GR1/TA1 Uplink and Downlink </a:t>
            </a:r>
            <a:r>
              <a:rPr lang="en-US" dirty="0">
                <a:solidFill>
                  <a:srgbClr val="FF0000"/>
                </a:solidFill>
              </a:rPr>
              <a:t>Voice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478172" y="6304326"/>
            <a:ext cx="4970271" cy="369332"/>
          </a:xfrm>
          <a:prstGeom prst="rect">
            <a:avLst/>
          </a:prstGeom>
          <a:noFill/>
        </p:spPr>
        <p:txBody>
          <a:bodyPr wrap="none" rtlCol="0">
            <a:spAutoFit/>
          </a:bodyPr>
          <a:lstStyle/>
          <a:p>
            <a:r>
              <a:rPr lang="en-US" b="1" i="1" dirty="0"/>
              <a:t>Ground Radio to TA1 - Uplink Voice Traffic: 75Kb/s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257786" cy="369332"/>
          </a:xfrm>
          <a:prstGeom prst="rect">
            <a:avLst/>
          </a:prstGeom>
          <a:noFill/>
        </p:spPr>
        <p:txBody>
          <a:bodyPr wrap="none" rtlCol="0">
            <a:spAutoFit/>
          </a:bodyPr>
          <a:lstStyle/>
          <a:p>
            <a:r>
              <a:rPr lang="en-US" b="1" i="1" dirty="0"/>
              <a:t>TA1 to Ground Radio - Downlink Voice Traffic: 75Kb/s</a:t>
            </a:r>
          </a:p>
        </p:txBody>
      </p:sp>
      <p:sp>
        <p:nvSpPr>
          <p:cNvPr id="16" name="TextBox 15">
            <a:extLst>
              <a:ext uri="{FF2B5EF4-FFF2-40B4-BE49-F238E27FC236}">
                <a16:creationId xmlns:a16="http://schemas.microsoft.com/office/drawing/2014/main" id="{E637CEE0-1B6E-4A02-96C4-3968B93C0DB8}"/>
              </a:ext>
            </a:extLst>
          </p:cNvPr>
          <p:cNvSpPr txBox="1"/>
          <p:nvPr/>
        </p:nvSpPr>
        <p:spPr>
          <a:xfrm>
            <a:off x="164956" y="1254187"/>
            <a:ext cx="2628579" cy="523220"/>
          </a:xfrm>
          <a:prstGeom prst="rect">
            <a:avLst/>
          </a:prstGeom>
          <a:noFill/>
        </p:spPr>
        <p:txBody>
          <a:bodyPr wrap="square" rtlCol="0">
            <a:spAutoFit/>
          </a:bodyPr>
          <a:lstStyle/>
          <a:p>
            <a:r>
              <a:rPr lang="en-US" sz="1400" b="1" i="1" dirty="0"/>
              <a:t>The rate in the </a:t>
            </a:r>
            <a:r>
              <a:rPr lang="en-US" sz="1400" b="1" i="1" dirty="0" err="1"/>
              <a:t>QueueConstruct</a:t>
            </a:r>
            <a:r>
              <a:rPr lang="en-US" sz="1400" b="1" i="1" dirty="0"/>
              <a:t> specifies the rate for that SLP</a:t>
            </a:r>
          </a:p>
        </p:txBody>
      </p:sp>
      <p:pic>
        <p:nvPicPr>
          <p:cNvPr id="5" name="Picture 4">
            <a:extLst>
              <a:ext uri="{FF2B5EF4-FFF2-40B4-BE49-F238E27FC236}">
                <a16:creationId xmlns:a16="http://schemas.microsoft.com/office/drawing/2014/main" id="{6E1AE1F6-E82F-8F42-A903-5044F59D8A41}"/>
              </a:ext>
            </a:extLst>
          </p:cNvPr>
          <p:cNvPicPr>
            <a:picLocks noChangeAspect="1"/>
          </p:cNvPicPr>
          <p:nvPr/>
        </p:nvPicPr>
        <p:blipFill>
          <a:blip r:embed="rId3"/>
          <a:stretch>
            <a:fillRect/>
          </a:stretch>
        </p:blipFill>
        <p:spPr>
          <a:xfrm>
            <a:off x="435568" y="1767983"/>
            <a:ext cx="5012875" cy="4623061"/>
          </a:xfrm>
          <a:prstGeom prst="rect">
            <a:avLst/>
          </a:prstGeom>
        </p:spPr>
      </p:pic>
      <p:pic>
        <p:nvPicPr>
          <p:cNvPr id="6" name="Picture 5">
            <a:extLst>
              <a:ext uri="{FF2B5EF4-FFF2-40B4-BE49-F238E27FC236}">
                <a16:creationId xmlns:a16="http://schemas.microsoft.com/office/drawing/2014/main" id="{578E0B9D-7344-D94F-AC68-EFD40520D1E3}"/>
              </a:ext>
            </a:extLst>
          </p:cNvPr>
          <p:cNvPicPr>
            <a:picLocks noChangeAspect="1"/>
          </p:cNvPicPr>
          <p:nvPr/>
        </p:nvPicPr>
        <p:blipFill>
          <a:blip r:embed="rId4"/>
          <a:stretch>
            <a:fillRect/>
          </a:stretch>
        </p:blipFill>
        <p:spPr>
          <a:xfrm>
            <a:off x="6096000" y="1727904"/>
            <a:ext cx="5012875" cy="4663140"/>
          </a:xfrm>
          <a:prstGeom prst="rect">
            <a:avLst/>
          </a:prstGeom>
        </p:spPr>
      </p:pic>
      <p:sp>
        <p:nvSpPr>
          <p:cNvPr id="17" name="Rectangle 16">
            <a:extLst>
              <a:ext uri="{FF2B5EF4-FFF2-40B4-BE49-F238E27FC236}">
                <a16:creationId xmlns:a16="http://schemas.microsoft.com/office/drawing/2014/main" id="{FEBE154A-D8BE-48F2-B32B-A4F0906A4111}"/>
              </a:ext>
            </a:extLst>
          </p:cNvPr>
          <p:cNvSpPr/>
          <p:nvPr/>
        </p:nvSpPr>
        <p:spPr>
          <a:xfrm>
            <a:off x="1194947" y="2679348"/>
            <a:ext cx="2256591" cy="4718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CEC5B1-A26F-E743-990E-045189545106}"/>
              </a:ext>
            </a:extLst>
          </p:cNvPr>
          <p:cNvSpPr/>
          <p:nvPr/>
        </p:nvSpPr>
        <p:spPr>
          <a:xfrm>
            <a:off x="6922647" y="2656682"/>
            <a:ext cx="2256591" cy="4718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15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GR1/TA1 Uplink and Downlink </a:t>
            </a:r>
            <a:r>
              <a:rPr lang="en-US" dirty="0">
                <a:solidFill>
                  <a:srgbClr val="FF0000"/>
                </a:solidFill>
              </a:rPr>
              <a:t>Safety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131380" y="6046220"/>
            <a:ext cx="5513432" cy="646331"/>
          </a:xfrm>
          <a:prstGeom prst="rect">
            <a:avLst/>
          </a:prstGeom>
          <a:noFill/>
        </p:spPr>
        <p:txBody>
          <a:bodyPr wrap="none" rtlCol="0">
            <a:spAutoFit/>
          </a:bodyPr>
          <a:lstStyle/>
          <a:p>
            <a:r>
              <a:rPr lang="en-US" b="1" i="1"/>
              <a:t>Ground Radio to TA1 - Uplink Safety Traffic is irrelevant </a:t>
            </a:r>
          </a:p>
          <a:p>
            <a:r>
              <a:rPr lang="en-US" b="1" i="1"/>
              <a:t>This traffic is from air to ground only</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65920" cy="369332"/>
          </a:xfrm>
          <a:prstGeom prst="rect">
            <a:avLst/>
          </a:prstGeom>
          <a:noFill/>
        </p:spPr>
        <p:txBody>
          <a:bodyPr wrap="none" rtlCol="0">
            <a:spAutoFit/>
          </a:bodyPr>
          <a:lstStyle/>
          <a:p>
            <a:r>
              <a:rPr lang="en-US" b="1" i="1"/>
              <a:t>TA1 to Ground Radio - Downlink Safety Traffic: 250Kb/s</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6" name="Picture 5">
            <a:extLst>
              <a:ext uri="{FF2B5EF4-FFF2-40B4-BE49-F238E27FC236}">
                <a16:creationId xmlns:a16="http://schemas.microsoft.com/office/drawing/2014/main" id="{075B7959-3F45-1441-BE04-B3EC0797B0FE}"/>
              </a:ext>
            </a:extLst>
          </p:cNvPr>
          <p:cNvPicPr>
            <a:picLocks noChangeAspect="1"/>
          </p:cNvPicPr>
          <p:nvPr/>
        </p:nvPicPr>
        <p:blipFill>
          <a:blip r:embed="rId3"/>
          <a:stretch>
            <a:fillRect/>
          </a:stretch>
        </p:blipFill>
        <p:spPr>
          <a:xfrm>
            <a:off x="385380" y="1694881"/>
            <a:ext cx="5615326" cy="4476369"/>
          </a:xfrm>
          <a:prstGeom prst="rect">
            <a:avLst/>
          </a:prstGeom>
        </p:spPr>
      </p:pic>
      <p:pic>
        <p:nvPicPr>
          <p:cNvPr id="8" name="Picture 7">
            <a:extLst>
              <a:ext uri="{FF2B5EF4-FFF2-40B4-BE49-F238E27FC236}">
                <a16:creationId xmlns:a16="http://schemas.microsoft.com/office/drawing/2014/main" id="{4A237466-22D1-8F4C-B395-0326BB7FC25D}"/>
              </a:ext>
            </a:extLst>
          </p:cNvPr>
          <p:cNvPicPr>
            <a:picLocks noChangeAspect="1"/>
          </p:cNvPicPr>
          <p:nvPr/>
        </p:nvPicPr>
        <p:blipFill>
          <a:blip r:embed="rId4"/>
          <a:stretch>
            <a:fillRect/>
          </a:stretch>
        </p:blipFill>
        <p:spPr>
          <a:xfrm>
            <a:off x="6058326" y="1699435"/>
            <a:ext cx="5615326" cy="4473785"/>
          </a:xfrm>
          <a:prstGeom prst="rect">
            <a:avLst/>
          </a:prstGeom>
        </p:spPr>
      </p:pic>
      <p:sp>
        <p:nvSpPr>
          <p:cNvPr id="13" name="Rectangle 12">
            <a:extLst>
              <a:ext uri="{FF2B5EF4-FFF2-40B4-BE49-F238E27FC236}">
                <a16:creationId xmlns:a16="http://schemas.microsoft.com/office/drawing/2014/main" id="{8246F5CD-0214-4A1A-9F87-98FC967A96BC}"/>
              </a:ext>
            </a:extLst>
          </p:cNvPr>
          <p:cNvSpPr/>
          <p:nvPr/>
        </p:nvSpPr>
        <p:spPr>
          <a:xfrm>
            <a:off x="1195419" y="2566798"/>
            <a:ext cx="2131981" cy="470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04E8B-64F8-B54A-B8E7-66B9EB20DC81}"/>
              </a:ext>
            </a:extLst>
          </p:cNvPr>
          <p:cNvSpPr/>
          <p:nvPr/>
        </p:nvSpPr>
        <p:spPr>
          <a:xfrm>
            <a:off x="6810745" y="2566798"/>
            <a:ext cx="2131981" cy="470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24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GR1/TA1 Uplink and Downlink </a:t>
            </a:r>
            <a:r>
              <a:rPr lang="en-US" dirty="0">
                <a:solidFill>
                  <a:srgbClr val="FF0000"/>
                </a:solidFill>
              </a:rPr>
              <a:t>Bulk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315394" y="6311900"/>
            <a:ext cx="4995150" cy="369332"/>
          </a:xfrm>
          <a:prstGeom prst="rect">
            <a:avLst/>
          </a:prstGeom>
          <a:noFill/>
        </p:spPr>
        <p:txBody>
          <a:bodyPr wrap="none" rtlCol="0">
            <a:spAutoFit/>
          </a:bodyPr>
          <a:lstStyle/>
          <a:p>
            <a:r>
              <a:rPr lang="en-US" b="1" i="1"/>
              <a:t>Ground Radio to TA1 - Uplink Bulk Traffic: 500Kb/s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58995" cy="369332"/>
          </a:xfrm>
          <a:prstGeom prst="rect">
            <a:avLst/>
          </a:prstGeom>
          <a:noFill/>
        </p:spPr>
        <p:txBody>
          <a:bodyPr wrap="none" rtlCol="0">
            <a:spAutoFit/>
          </a:bodyPr>
          <a:lstStyle/>
          <a:p>
            <a:r>
              <a:rPr lang="en-US" b="1" i="1"/>
              <a:t>TA1 to Ground Radio - Downlink Bulk Traffic: 4,000Kb/s</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5" name="Picture 4">
            <a:extLst>
              <a:ext uri="{FF2B5EF4-FFF2-40B4-BE49-F238E27FC236}">
                <a16:creationId xmlns:a16="http://schemas.microsoft.com/office/drawing/2014/main" id="{5603554B-CFDF-E74A-9B16-E6808979ECCF}"/>
              </a:ext>
            </a:extLst>
          </p:cNvPr>
          <p:cNvPicPr>
            <a:picLocks noChangeAspect="1"/>
          </p:cNvPicPr>
          <p:nvPr/>
        </p:nvPicPr>
        <p:blipFill>
          <a:blip r:embed="rId3"/>
          <a:stretch>
            <a:fillRect/>
          </a:stretch>
        </p:blipFill>
        <p:spPr>
          <a:xfrm>
            <a:off x="229690" y="1661544"/>
            <a:ext cx="5677504" cy="4712745"/>
          </a:xfrm>
          <a:prstGeom prst="rect">
            <a:avLst/>
          </a:prstGeom>
        </p:spPr>
      </p:pic>
      <p:pic>
        <p:nvPicPr>
          <p:cNvPr id="8" name="Picture 7">
            <a:extLst>
              <a:ext uri="{FF2B5EF4-FFF2-40B4-BE49-F238E27FC236}">
                <a16:creationId xmlns:a16="http://schemas.microsoft.com/office/drawing/2014/main" id="{A46BC637-1B05-6A41-8CCB-277551D64C2D}"/>
              </a:ext>
            </a:extLst>
          </p:cNvPr>
          <p:cNvPicPr>
            <a:picLocks noChangeAspect="1"/>
          </p:cNvPicPr>
          <p:nvPr/>
        </p:nvPicPr>
        <p:blipFill>
          <a:blip r:embed="rId4"/>
          <a:stretch>
            <a:fillRect/>
          </a:stretch>
        </p:blipFill>
        <p:spPr>
          <a:xfrm>
            <a:off x="5935944" y="1685798"/>
            <a:ext cx="5703757" cy="4643706"/>
          </a:xfrm>
          <a:prstGeom prst="rect">
            <a:avLst/>
          </a:prstGeom>
        </p:spPr>
      </p:pic>
      <p:sp>
        <p:nvSpPr>
          <p:cNvPr id="14" name="Rectangle 13">
            <a:extLst>
              <a:ext uri="{FF2B5EF4-FFF2-40B4-BE49-F238E27FC236}">
                <a16:creationId xmlns:a16="http://schemas.microsoft.com/office/drawing/2014/main" id="{EED6C782-C98A-4E00-B18F-CE62A4A2F4A3}"/>
              </a:ext>
            </a:extLst>
          </p:cNvPr>
          <p:cNvSpPr/>
          <p:nvPr/>
        </p:nvSpPr>
        <p:spPr>
          <a:xfrm>
            <a:off x="1079500" y="2601395"/>
            <a:ext cx="2240701" cy="47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AAE58-34E1-6245-919A-B54E15B2CDE9}"/>
              </a:ext>
            </a:extLst>
          </p:cNvPr>
          <p:cNvSpPr/>
          <p:nvPr/>
        </p:nvSpPr>
        <p:spPr>
          <a:xfrm>
            <a:off x="6811235" y="2601395"/>
            <a:ext cx="2240701" cy="474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7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FFC6-CA89-4763-A578-CE3D5942F09E}"/>
              </a:ext>
            </a:extLst>
          </p:cNvPr>
          <p:cNvSpPr>
            <a:spLocks noGrp="1"/>
          </p:cNvSpPr>
          <p:nvPr>
            <p:ph type="title"/>
          </p:nvPr>
        </p:nvSpPr>
        <p:spPr/>
        <p:txBody>
          <a:bodyPr/>
          <a:lstStyle/>
          <a:p>
            <a:pPr algn="ctr"/>
            <a:r>
              <a:rPr lang="en-US" dirty="0"/>
              <a:t>Similar for GR2/TA2 Uplink and Downlink </a:t>
            </a:r>
          </a:p>
        </p:txBody>
      </p:sp>
      <p:sp>
        <p:nvSpPr>
          <p:cNvPr id="3" name="Content Placeholder 2">
            <a:extLst>
              <a:ext uri="{FF2B5EF4-FFF2-40B4-BE49-F238E27FC236}">
                <a16:creationId xmlns:a16="http://schemas.microsoft.com/office/drawing/2014/main" id="{769847DA-B3CD-487F-93C4-AC568E110675}"/>
              </a:ext>
            </a:extLst>
          </p:cNvPr>
          <p:cNvSpPr>
            <a:spLocks noGrp="1"/>
          </p:cNvSpPr>
          <p:nvPr>
            <p:ph idx="1"/>
          </p:nvPr>
        </p:nvSpPr>
        <p:spPr/>
        <p:txBody>
          <a:bodyPr/>
          <a:lstStyle/>
          <a:p>
            <a:r>
              <a:rPr lang="en-US" dirty="0"/>
              <a:t>TA2/GR2 are also using 5 Mb/s combined bandwidth (for simplicity, TA2 is using a symmetric use of the network loads)</a:t>
            </a:r>
          </a:p>
          <a:p>
            <a:pPr lvl="1"/>
            <a:r>
              <a:rPr lang="en-US" dirty="0"/>
              <a:t>Voice: 150Kb/s (75Kb/s downlink and 75Kb/s uplink) </a:t>
            </a:r>
            <a:r>
              <a:rPr lang="en-US" dirty="0">
                <a:sym typeface="Wingdings" panose="05000000000000000000" pitchFamily="2" charset="2"/>
              </a:rPr>
              <a:t> critical data </a:t>
            </a:r>
            <a:endParaRPr lang="en-US" dirty="0"/>
          </a:p>
          <a:p>
            <a:pPr lvl="1"/>
            <a:r>
              <a:rPr lang="en-US" dirty="0"/>
              <a:t>Safety: 250Kb/s (250Kb/s downlink and 0Kb/s uplink) </a:t>
            </a:r>
            <a:r>
              <a:rPr lang="en-US" dirty="0">
                <a:sym typeface="Wingdings" panose="05000000000000000000" pitchFamily="2" charset="2"/>
              </a:rPr>
              <a:t> critical data for downlink </a:t>
            </a:r>
            <a:endParaRPr lang="en-US" dirty="0"/>
          </a:p>
          <a:p>
            <a:pPr lvl="1"/>
            <a:r>
              <a:rPr lang="en-US" dirty="0"/>
              <a:t>Bulk: 4,500Kb/s (4,000Kb/s downlink and 500Kb/s uplink)</a:t>
            </a:r>
          </a:p>
        </p:txBody>
      </p:sp>
    </p:spTree>
    <p:extLst>
      <p:ext uri="{BB962C8B-B14F-4D97-AF65-F5344CB8AC3E}">
        <p14:creationId xmlns:p14="http://schemas.microsoft.com/office/powerpoint/2010/main" val="2441146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GR2/TA2 Uplink and Downlink </a:t>
            </a:r>
            <a:r>
              <a:rPr lang="en-US" dirty="0">
                <a:solidFill>
                  <a:srgbClr val="FF0000"/>
                </a:solidFill>
              </a:rPr>
              <a:t>Voice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478172" y="6304326"/>
            <a:ext cx="4970271" cy="369332"/>
          </a:xfrm>
          <a:prstGeom prst="rect">
            <a:avLst/>
          </a:prstGeom>
          <a:noFill/>
        </p:spPr>
        <p:txBody>
          <a:bodyPr wrap="none" rtlCol="0">
            <a:spAutoFit/>
          </a:bodyPr>
          <a:lstStyle/>
          <a:p>
            <a:r>
              <a:rPr lang="en-US" b="1" i="1"/>
              <a:t>Ground Radio to TA2 - Uplink Voice Traffic: 75Kb/s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257786" cy="369332"/>
          </a:xfrm>
          <a:prstGeom prst="rect">
            <a:avLst/>
          </a:prstGeom>
          <a:noFill/>
        </p:spPr>
        <p:txBody>
          <a:bodyPr wrap="none" rtlCol="0">
            <a:spAutoFit/>
          </a:bodyPr>
          <a:lstStyle/>
          <a:p>
            <a:r>
              <a:rPr lang="en-US" b="1" i="1"/>
              <a:t>TA2 to Ground Radio - Downlink Voice Traffic: 75Kb/s</a:t>
            </a:r>
          </a:p>
        </p:txBody>
      </p:sp>
      <p:sp>
        <p:nvSpPr>
          <p:cNvPr id="16" name="TextBox 15">
            <a:extLst>
              <a:ext uri="{FF2B5EF4-FFF2-40B4-BE49-F238E27FC236}">
                <a16:creationId xmlns:a16="http://schemas.microsoft.com/office/drawing/2014/main" id="{E637CEE0-1B6E-4A02-96C4-3968B93C0DB8}"/>
              </a:ext>
            </a:extLst>
          </p:cNvPr>
          <p:cNvSpPr txBox="1"/>
          <p:nvPr/>
        </p:nvSpPr>
        <p:spPr>
          <a:xfrm>
            <a:off x="164956" y="1254187"/>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8" name="Picture 7">
            <a:extLst>
              <a:ext uri="{FF2B5EF4-FFF2-40B4-BE49-F238E27FC236}">
                <a16:creationId xmlns:a16="http://schemas.microsoft.com/office/drawing/2014/main" id="{30B1722B-B667-8B4D-9F41-1C6F3F554A9A}"/>
              </a:ext>
            </a:extLst>
          </p:cNvPr>
          <p:cNvPicPr>
            <a:picLocks noChangeAspect="1"/>
          </p:cNvPicPr>
          <p:nvPr/>
        </p:nvPicPr>
        <p:blipFill>
          <a:blip r:embed="rId3"/>
          <a:stretch>
            <a:fillRect/>
          </a:stretch>
        </p:blipFill>
        <p:spPr>
          <a:xfrm>
            <a:off x="236681" y="1732688"/>
            <a:ext cx="5095378" cy="4681119"/>
          </a:xfrm>
          <a:prstGeom prst="rect">
            <a:avLst/>
          </a:prstGeom>
        </p:spPr>
      </p:pic>
      <p:pic>
        <p:nvPicPr>
          <p:cNvPr id="9" name="Picture 8">
            <a:extLst>
              <a:ext uri="{FF2B5EF4-FFF2-40B4-BE49-F238E27FC236}">
                <a16:creationId xmlns:a16="http://schemas.microsoft.com/office/drawing/2014/main" id="{CA46623F-DC95-2848-9B96-2D311F882239}"/>
              </a:ext>
            </a:extLst>
          </p:cNvPr>
          <p:cNvPicPr>
            <a:picLocks noChangeAspect="1"/>
          </p:cNvPicPr>
          <p:nvPr/>
        </p:nvPicPr>
        <p:blipFill>
          <a:blip r:embed="rId4"/>
          <a:stretch>
            <a:fillRect/>
          </a:stretch>
        </p:blipFill>
        <p:spPr>
          <a:xfrm>
            <a:off x="5573550" y="1766428"/>
            <a:ext cx="4980555" cy="4613638"/>
          </a:xfrm>
          <a:prstGeom prst="rect">
            <a:avLst/>
          </a:prstGeom>
        </p:spPr>
      </p:pic>
      <p:sp>
        <p:nvSpPr>
          <p:cNvPr id="13" name="Rectangle 12">
            <a:extLst>
              <a:ext uri="{FF2B5EF4-FFF2-40B4-BE49-F238E27FC236}">
                <a16:creationId xmlns:a16="http://schemas.microsoft.com/office/drawing/2014/main" id="{B7C44B31-DDD2-4E41-AF33-BBF5EF42C577}"/>
              </a:ext>
            </a:extLst>
          </p:cNvPr>
          <p:cNvSpPr/>
          <p:nvPr/>
        </p:nvSpPr>
        <p:spPr>
          <a:xfrm>
            <a:off x="1096400" y="2666469"/>
            <a:ext cx="2206816" cy="466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9934998-466C-CD42-9B91-A8500A846179}"/>
              </a:ext>
            </a:extLst>
          </p:cNvPr>
          <p:cNvSpPr/>
          <p:nvPr/>
        </p:nvSpPr>
        <p:spPr>
          <a:xfrm>
            <a:off x="6418726" y="2666469"/>
            <a:ext cx="2206816" cy="466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5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GR2/TA2 Uplink and Downlink </a:t>
            </a:r>
            <a:r>
              <a:rPr lang="en-US" dirty="0">
                <a:solidFill>
                  <a:srgbClr val="FF0000"/>
                </a:solidFill>
              </a:rPr>
              <a:t>Safety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131380" y="6046220"/>
            <a:ext cx="5671927" cy="646331"/>
          </a:xfrm>
          <a:prstGeom prst="rect">
            <a:avLst/>
          </a:prstGeom>
          <a:noFill/>
        </p:spPr>
        <p:txBody>
          <a:bodyPr wrap="square" rtlCol="0">
            <a:spAutoFit/>
          </a:bodyPr>
          <a:lstStyle/>
          <a:p>
            <a:r>
              <a:rPr lang="en-US" b="1" i="1"/>
              <a:t>Ground Radio to TA2 - Uplink Safety Traffic is not applicable; this traffic is from air to ground only</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65920" cy="369332"/>
          </a:xfrm>
          <a:prstGeom prst="rect">
            <a:avLst/>
          </a:prstGeom>
          <a:noFill/>
        </p:spPr>
        <p:txBody>
          <a:bodyPr wrap="none" rtlCol="0">
            <a:spAutoFit/>
          </a:bodyPr>
          <a:lstStyle/>
          <a:p>
            <a:r>
              <a:rPr lang="en-US" b="1" i="1"/>
              <a:t>TA2 to Ground Radio - Downlink Safety Traffic: 250Kb/s</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5" name="Picture 4">
            <a:extLst>
              <a:ext uri="{FF2B5EF4-FFF2-40B4-BE49-F238E27FC236}">
                <a16:creationId xmlns:a16="http://schemas.microsoft.com/office/drawing/2014/main" id="{0EBB8DA4-AB9D-294F-B7DB-1D3C1E3ADD81}"/>
              </a:ext>
            </a:extLst>
          </p:cNvPr>
          <p:cNvPicPr>
            <a:picLocks noChangeAspect="1"/>
          </p:cNvPicPr>
          <p:nvPr/>
        </p:nvPicPr>
        <p:blipFill>
          <a:blip r:embed="rId3"/>
          <a:stretch>
            <a:fillRect/>
          </a:stretch>
        </p:blipFill>
        <p:spPr>
          <a:xfrm>
            <a:off x="375633" y="1646003"/>
            <a:ext cx="5531145" cy="4400218"/>
          </a:xfrm>
          <a:prstGeom prst="rect">
            <a:avLst/>
          </a:prstGeom>
        </p:spPr>
      </p:pic>
      <p:pic>
        <p:nvPicPr>
          <p:cNvPr id="8" name="Picture 7">
            <a:extLst>
              <a:ext uri="{FF2B5EF4-FFF2-40B4-BE49-F238E27FC236}">
                <a16:creationId xmlns:a16="http://schemas.microsoft.com/office/drawing/2014/main" id="{1EA4689A-8C10-534D-9766-345BE07CE644}"/>
              </a:ext>
            </a:extLst>
          </p:cNvPr>
          <p:cNvPicPr>
            <a:picLocks noChangeAspect="1"/>
          </p:cNvPicPr>
          <p:nvPr/>
        </p:nvPicPr>
        <p:blipFill>
          <a:blip r:embed="rId4"/>
          <a:stretch>
            <a:fillRect/>
          </a:stretch>
        </p:blipFill>
        <p:spPr>
          <a:xfrm>
            <a:off x="5578997" y="1643065"/>
            <a:ext cx="5671927" cy="4500479"/>
          </a:xfrm>
          <a:prstGeom prst="rect">
            <a:avLst/>
          </a:prstGeom>
        </p:spPr>
      </p:pic>
      <p:sp>
        <p:nvSpPr>
          <p:cNvPr id="16" name="Rectangle 15">
            <a:extLst>
              <a:ext uri="{FF2B5EF4-FFF2-40B4-BE49-F238E27FC236}">
                <a16:creationId xmlns:a16="http://schemas.microsoft.com/office/drawing/2014/main" id="{46D14BEF-8598-BA47-A00D-ABBDBD5E601F}"/>
              </a:ext>
            </a:extLst>
          </p:cNvPr>
          <p:cNvSpPr/>
          <p:nvPr/>
        </p:nvSpPr>
        <p:spPr>
          <a:xfrm>
            <a:off x="1165848" y="2493875"/>
            <a:ext cx="2121362" cy="466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BB115C-DA65-794D-87DF-743B03DBF6DE}"/>
              </a:ext>
            </a:extLst>
          </p:cNvPr>
          <p:cNvSpPr/>
          <p:nvPr/>
        </p:nvSpPr>
        <p:spPr>
          <a:xfrm>
            <a:off x="6392362" y="2524464"/>
            <a:ext cx="2121362" cy="466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96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GR2/TA2 Uplink and Downlink </a:t>
            </a:r>
            <a:r>
              <a:rPr lang="en-US" dirty="0">
                <a:solidFill>
                  <a:srgbClr val="FF0000"/>
                </a:solidFill>
              </a:rPr>
              <a:t>Bulk Traffic</a:t>
            </a:r>
            <a:br>
              <a:rPr lang="en-US" dirty="0"/>
            </a:br>
            <a:r>
              <a:rPr lang="en-US" i="1" dirty="0"/>
              <a:t>Before 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315394" y="6311900"/>
            <a:ext cx="4995150" cy="369332"/>
          </a:xfrm>
          <a:prstGeom prst="rect">
            <a:avLst/>
          </a:prstGeom>
          <a:noFill/>
        </p:spPr>
        <p:txBody>
          <a:bodyPr wrap="none" rtlCol="0">
            <a:spAutoFit/>
          </a:bodyPr>
          <a:lstStyle/>
          <a:p>
            <a:r>
              <a:rPr lang="en-US" b="1" i="1"/>
              <a:t>Ground Radio to TA2 - Uplink Bulk Traffic: 500Kb/s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58995" cy="369332"/>
          </a:xfrm>
          <a:prstGeom prst="rect">
            <a:avLst/>
          </a:prstGeom>
          <a:noFill/>
        </p:spPr>
        <p:txBody>
          <a:bodyPr wrap="none" rtlCol="0">
            <a:spAutoFit/>
          </a:bodyPr>
          <a:lstStyle/>
          <a:p>
            <a:r>
              <a:rPr lang="en-US" b="1" i="1"/>
              <a:t>TA1 to Ground Radio - Downlink Bulk Traffic: 4,000Kb/s</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5" name="Picture 4">
            <a:extLst>
              <a:ext uri="{FF2B5EF4-FFF2-40B4-BE49-F238E27FC236}">
                <a16:creationId xmlns:a16="http://schemas.microsoft.com/office/drawing/2014/main" id="{6C8E71CA-66FB-854A-810B-2CA5DAD9E8C1}"/>
              </a:ext>
            </a:extLst>
          </p:cNvPr>
          <p:cNvPicPr>
            <a:picLocks noChangeAspect="1"/>
          </p:cNvPicPr>
          <p:nvPr/>
        </p:nvPicPr>
        <p:blipFill>
          <a:blip r:embed="rId3"/>
          <a:stretch>
            <a:fillRect/>
          </a:stretch>
        </p:blipFill>
        <p:spPr>
          <a:xfrm>
            <a:off x="315393" y="1690687"/>
            <a:ext cx="5603192" cy="4669327"/>
          </a:xfrm>
          <a:prstGeom prst="rect">
            <a:avLst/>
          </a:prstGeom>
        </p:spPr>
      </p:pic>
      <p:pic>
        <p:nvPicPr>
          <p:cNvPr id="6" name="Picture 5">
            <a:extLst>
              <a:ext uri="{FF2B5EF4-FFF2-40B4-BE49-F238E27FC236}">
                <a16:creationId xmlns:a16="http://schemas.microsoft.com/office/drawing/2014/main" id="{74507970-14EB-3940-AAEC-C6321E4A4ADE}"/>
              </a:ext>
            </a:extLst>
          </p:cNvPr>
          <p:cNvPicPr>
            <a:picLocks noChangeAspect="1"/>
          </p:cNvPicPr>
          <p:nvPr/>
        </p:nvPicPr>
        <p:blipFill>
          <a:blip r:embed="rId4"/>
          <a:stretch>
            <a:fillRect/>
          </a:stretch>
        </p:blipFill>
        <p:spPr>
          <a:xfrm>
            <a:off x="5986226" y="1682938"/>
            <a:ext cx="5692630" cy="4677076"/>
          </a:xfrm>
          <a:prstGeom prst="rect">
            <a:avLst/>
          </a:prstGeom>
        </p:spPr>
      </p:pic>
      <p:sp>
        <p:nvSpPr>
          <p:cNvPr id="18" name="Rectangle 17">
            <a:extLst>
              <a:ext uri="{FF2B5EF4-FFF2-40B4-BE49-F238E27FC236}">
                <a16:creationId xmlns:a16="http://schemas.microsoft.com/office/drawing/2014/main" id="{3A268C2D-FBCE-48D5-A605-4B7EB9E09D99}"/>
              </a:ext>
            </a:extLst>
          </p:cNvPr>
          <p:cNvSpPr/>
          <p:nvPr/>
        </p:nvSpPr>
        <p:spPr>
          <a:xfrm>
            <a:off x="1148147" y="2617255"/>
            <a:ext cx="2199190" cy="471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22C621-4CFE-E246-BA23-E81C592DC9A1}"/>
              </a:ext>
            </a:extLst>
          </p:cNvPr>
          <p:cNvSpPr/>
          <p:nvPr/>
        </p:nvSpPr>
        <p:spPr>
          <a:xfrm>
            <a:off x="6833684" y="2617255"/>
            <a:ext cx="2199190" cy="471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972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5C3D7D8-5940-3942-A295-3E35CB8F6D00}"/>
              </a:ext>
            </a:extLst>
          </p:cNvPr>
          <p:cNvPicPr>
            <a:picLocks noChangeAspect="1"/>
          </p:cNvPicPr>
          <p:nvPr/>
        </p:nvPicPr>
        <p:blipFill>
          <a:blip r:embed="rId3"/>
          <a:stretch>
            <a:fillRect/>
          </a:stretch>
        </p:blipFill>
        <p:spPr>
          <a:xfrm>
            <a:off x="0" y="1714165"/>
            <a:ext cx="4420343" cy="5012297"/>
          </a:xfrm>
          <a:prstGeom prst="rect">
            <a:avLst/>
          </a:prstGeom>
        </p:spPr>
      </p:pic>
      <p:sp>
        <p:nvSpPr>
          <p:cNvPr id="2" name="Title 1">
            <a:extLst>
              <a:ext uri="{FF2B5EF4-FFF2-40B4-BE49-F238E27FC236}">
                <a16:creationId xmlns:a16="http://schemas.microsoft.com/office/drawing/2014/main" id="{ED4C9E1F-485C-4647-A5DD-1C650B38A7DD}"/>
              </a:ext>
            </a:extLst>
          </p:cNvPr>
          <p:cNvSpPr>
            <a:spLocks noGrp="1"/>
          </p:cNvSpPr>
          <p:nvPr>
            <p:ph type="title"/>
          </p:nvPr>
        </p:nvSpPr>
        <p:spPr/>
        <p:txBody>
          <a:bodyPr/>
          <a:lstStyle/>
          <a:p>
            <a:pPr algn="ctr"/>
            <a:r>
              <a:rPr lang="en-US"/>
              <a:t>Radio Link Description in MDL</a:t>
            </a:r>
          </a:p>
        </p:txBody>
      </p:sp>
      <p:sp>
        <p:nvSpPr>
          <p:cNvPr id="6" name="TextBox 5">
            <a:extLst>
              <a:ext uri="{FF2B5EF4-FFF2-40B4-BE49-F238E27FC236}">
                <a16:creationId xmlns:a16="http://schemas.microsoft.com/office/drawing/2014/main" id="{453FAD22-79B7-4415-A753-DF59EEF99199}"/>
              </a:ext>
            </a:extLst>
          </p:cNvPr>
          <p:cNvSpPr txBox="1"/>
          <p:nvPr/>
        </p:nvSpPr>
        <p:spPr>
          <a:xfrm>
            <a:off x="4678741" y="2068732"/>
            <a:ext cx="5499569" cy="646331"/>
          </a:xfrm>
          <a:prstGeom prst="rect">
            <a:avLst/>
          </a:prstGeom>
          <a:noFill/>
          <a:ln w="41275">
            <a:noFill/>
          </a:ln>
        </p:spPr>
        <p:txBody>
          <a:bodyPr wrap="square" rtlCol="0">
            <a:spAutoFit/>
          </a:bodyPr>
          <a:lstStyle/>
          <a:p>
            <a:r>
              <a:rPr lang="en-US"/>
              <a:t>Describes the one way downlink radio link connection between the TA1 radio and the Ground Radio Group 1 </a:t>
            </a:r>
          </a:p>
        </p:txBody>
      </p:sp>
      <p:sp>
        <p:nvSpPr>
          <p:cNvPr id="7" name="TextBox 6">
            <a:extLst>
              <a:ext uri="{FF2B5EF4-FFF2-40B4-BE49-F238E27FC236}">
                <a16:creationId xmlns:a16="http://schemas.microsoft.com/office/drawing/2014/main" id="{BD37E9E1-15AE-469E-9EC9-E2BE0055294F}"/>
              </a:ext>
            </a:extLst>
          </p:cNvPr>
          <p:cNvSpPr txBox="1"/>
          <p:nvPr/>
        </p:nvSpPr>
        <p:spPr>
          <a:xfrm>
            <a:off x="4691007" y="3277384"/>
            <a:ext cx="4932490" cy="646331"/>
          </a:xfrm>
          <a:prstGeom prst="rect">
            <a:avLst/>
          </a:prstGeom>
          <a:noFill/>
        </p:spPr>
        <p:txBody>
          <a:bodyPr wrap="square" rtlCol="0">
            <a:spAutoFit/>
          </a:bodyPr>
          <a:lstStyle/>
          <a:p>
            <a:r>
              <a:rPr lang="en-US"/>
              <a:t>Describes the one way uplink radio link connection between the Ground Radio and TA1 Radio Group</a:t>
            </a:r>
          </a:p>
        </p:txBody>
      </p:sp>
      <p:sp>
        <p:nvSpPr>
          <p:cNvPr id="8" name="TextBox 7">
            <a:extLst>
              <a:ext uri="{FF2B5EF4-FFF2-40B4-BE49-F238E27FC236}">
                <a16:creationId xmlns:a16="http://schemas.microsoft.com/office/drawing/2014/main" id="{8A55D3EC-1E99-41FF-9B81-350664E130F8}"/>
              </a:ext>
            </a:extLst>
          </p:cNvPr>
          <p:cNvSpPr txBox="1"/>
          <p:nvPr/>
        </p:nvSpPr>
        <p:spPr>
          <a:xfrm>
            <a:off x="4700242" y="4339770"/>
            <a:ext cx="4932490" cy="923330"/>
          </a:xfrm>
          <a:prstGeom prst="rect">
            <a:avLst/>
          </a:prstGeom>
          <a:noFill/>
        </p:spPr>
        <p:txBody>
          <a:bodyPr wrap="square" rtlCol="0">
            <a:spAutoFit/>
          </a:bodyPr>
          <a:lstStyle/>
          <a:p>
            <a:r>
              <a:rPr lang="en-US"/>
              <a:t>Describes the one way downlink radio link connection between the TA2 to the Ground Radio Group 2</a:t>
            </a:r>
          </a:p>
        </p:txBody>
      </p:sp>
      <p:sp>
        <p:nvSpPr>
          <p:cNvPr id="9" name="TextBox 8">
            <a:extLst>
              <a:ext uri="{FF2B5EF4-FFF2-40B4-BE49-F238E27FC236}">
                <a16:creationId xmlns:a16="http://schemas.microsoft.com/office/drawing/2014/main" id="{908DDC6B-58DE-410B-8C6D-C4985295BACF}"/>
              </a:ext>
            </a:extLst>
          </p:cNvPr>
          <p:cNvSpPr txBox="1"/>
          <p:nvPr/>
        </p:nvSpPr>
        <p:spPr>
          <a:xfrm>
            <a:off x="4727951" y="5696896"/>
            <a:ext cx="4932490" cy="646331"/>
          </a:xfrm>
          <a:prstGeom prst="rect">
            <a:avLst/>
          </a:prstGeom>
          <a:noFill/>
        </p:spPr>
        <p:txBody>
          <a:bodyPr wrap="square" rtlCol="0">
            <a:spAutoFit/>
          </a:bodyPr>
          <a:lstStyle/>
          <a:p>
            <a:r>
              <a:rPr lang="en-US"/>
              <a:t>Describes the one way uplink radio link connection between the Ground Radio and TA2 Radio Group</a:t>
            </a:r>
          </a:p>
        </p:txBody>
      </p:sp>
      <p:sp>
        <p:nvSpPr>
          <p:cNvPr id="10" name="Right Brace 9">
            <a:extLst>
              <a:ext uri="{FF2B5EF4-FFF2-40B4-BE49-F238E27FC236}">
                <a16:creationId xmlns:a16="http://schemas.microsoft.com/office/drawing/2014/main" id="{6F031E8A-27FE-4C64-9645-B2B0CACC64E4}"/>
              </a:ext>
            </a:extLst>
          </p:cNvPr>
          <p:cNvSpPr/>
          <p:nvPr/>
        </p:nvSpPr>
        <p:spPr>
          <a:xfrm>
            <a:off x="4236816" y="4217503"/>
            <a:ext cx="423512" cy="11643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DF04C07-5B46-4346-82B9-59CDC74FACD8}"/>
              </a:ext>
            </a:extLst>
          </p:cNvPr>
          <p:cNvSpPr/>
          <p:nvPr/>
        </p:nvSpPr>
        <p:spPr>
          <a:xfrm>
            <a:off x="4241627" y="3016251"/>
            <a:ext cx="423512" cy="1164309"/>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33DA783A-4BA7-40D8-93BA-9C4B0CD4617E}"/>
              </a:ext>
            </a:extLst>
          </p:cNvPr>
          <p:cNvSpPr/>
          <p:nvPr/>
        </p:nvSpPr>
        <p:spPr>
          <a:xfrm>
            <a:off x="4236816" y="5433258"/>
            <a:ext cx="465223" cy="1183041"/>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129D0E28-F967-4DC6-93FC-86404EF21D0F}"/>
              </a:ext>
            </a:extLst>
          </p:cNvPr>
          <p:cNvSpPr/>
          <p:nvPr/>
        </p:nvSpPr>
        <p:spPr>
          <a:xfrm>
            <a:off x="4241627" y="1797289"/>
            <a:ext cx="423512" cy="1183041"/>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69239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3677-FB85-4EB8-A1F1-9E119E4ECFA7}"/>
              </a:ext>
            </a:extLst>
          </p:cNvPr>
          <p:cNvSpPr>
            <a:spLocks noGrp="1"/>
          </p:cNvSpPr>
          <p:nvPr>
            <p:ph type="title"/>
          </p:nvPr>
        </p:nvSpPr>
        <p:spPr/>
        <p:txBody>
          <a:bodyPr/>
          <a:lstStyle/>
          <a:p>
            <a:pPr algn="ctr"/>
            <a:r>
              <a:rPr lang="en-US"/>
              <a:t>Network Description in MDL</a:t>
            </a:r>
          </a:p>
        </p:txBody>
      </p:sp>
      <p:pic>
        <p:nvPicPr>
          <p:cNvPr id="13" name="Picture 12">
            <a:extLst>
              <a:ext uri="{FF2B5EF4-FFF2-40B4-BE49-F238E27FC236}">
                <a16:creationId xmlns:a16="http://schemas.microsoft.com/office/drawing/2014/main" id="{557454E8-053E-2745-B6D9-A3480A66A56F}"/>
              </a:ext>
            </a:extLst>
          </p:cNvPr>
          <p:cNvPicPr>
            <a:picLocks noChangeAspect="1"/>
          </p:cNvPicPr>
          <p:nvPr/>
        </p:nvPicPr>
        <p:blipFill>
          <a:blip r:embed="rId3"/>
          <a:stretch>
            <a:fillRect/>
          </a:stretch>
        </p:blipFill>
        <p:spPr>
          <a:xfrm>
            <a:off x="559506" y="1359392"/>
            <a:ext cx="6157961" cy="5005892"/>
          </a:xfrm>
          <a:prstGeom prst="rect">
            <a:avLst/>
          </a:prstGeom>
        </p:spPr>
      </p:pic>
      <p:sp>
        <p:nvSpPr>
          <p:cNvPr id="5" name="Rectangle 4">
            <a:extLst>
              <a:ext uri="{FF2B5EF4-FFF2-40B4-BE49-F238E27FC236}">
                <a16:creationId xmlns:a16="http://schemas.microsoft.com/office/drawing/2014/main" id="{698A846A-6457-41F5-9623-7039021C57BA}"/>
              </a:ext>
            </a:extLst>
          </p:cNvPr>
          <p:cNvSpPr/>
          <p:nvPr/>
        </p:nvSpPr>
        <p:spPr>
          <a:xfrm>
            <a:off x="1249703" y="1690688"/>
            <a:ext cx="5467763" cy="13654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A8C763-472B-4477-9369-B5E5BF87A2E6}"/>
              </a:ext>
            </a:extLst>
          </p:cNvPr>
          <p:cNvSpPr/>
          <p:nvPr/>
        </p:nvSpPr>
        <p:spPr>
          <a:xfrm>
            <a:off x="1249703" y="3099534"/>
            <a:ext cx="5467763" cy="135159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1B1DD8-D105-49BE-9917-49811532F180}"/>
              </a:ext>
            </a:extLst>
          </p:cNvPr>
          <p:cNvSpPr/>
          <p:nvPr/>
        </p:nvSpPr>
        <p:spPr>
          <a:xfrm>
            <a:off x="1249703" y="4481843"/>
            <a:ext cx="5467763" cy="153150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8F75F4A-085A-4A37-8ABF-B16D5A549818}"/>
              </a:ext>
            </a:extLst>
          </p:cNvPr>
          <p:cNvSpPr txBox="1"/>
          <p:nvPr/>
        </p:nvSpPr>
        <p:spPr>
          <a:xfrm>
            <a:off x="6958264" y="1690688"/>
            <a:ext cx="3677651" cy="923330"/>
          </a:xfrm>
          <a:prstGeom prst="rect">
            <a:avLst/>
          </a:prstGeom>
          <a:noFill/>
          <a:ln w="28575">
            <a:solidFill>
              <a:srgbClr val="FF0000"/>
            </a:solidFill>
          </a:ln>
        </p:spPr>
        <p:txBody>
          <a:bodyPr wrap="square" rtlCol="0">
            <a:spAutoFit/>
          </a:bodyPr>
          <a:lstStyle/>
          <a:p>
            <a:r>
              <a:rPr lang="en-US"/>
              <a:t>Description of TA1 network which includes the Radio component “TA_RadioComponent1”</a:t>
            </a:r>
          </a:p>
        </p:txBody>
      </p:sp>
      <p:sp>
        <p:nvSpPr>
          <p:cNvPr id="8" name="TextBox 7">
            <a:extLst>
              <a:ext uri="{FF2B5EF4-FFF2-40B4-BE49-F238E27FC236}">
                <a16:creationId xmlns:a16="http://schemas.microsoft.com/office/drawing/2014/main" id="{AF3F1504-A7EA-4128-8A99-D2EFC13B3495}"/>
              </a:ext>
            </a:extLst>
          </p:cNvPr>
          <p:cNvSpPr txBox="1"/>
          <p:nvPr/>
        </p:nvSpPr>
        <p:spPr>
          <a:xfrm>
            <a:off x="6958264" y="3104656"/>
            <a:ext cx="3677651" cy="923330"/>
          </a:xfrm>
          <a:prstGeom prst="rect">
            <a:avLst/>
          </a:prstGeom>
          <a:noFill/>
          <a:ln w="28575">
            <a:solidFill>
              <a:schemeClr val="accent6"/>
            </a:solidFill>
          </a:ln>
        </p:spPr>
        <p:txBody>
          <a:bodyPr wrap="square" rtlCol="0">
            <a:spAutoFit/>
          </a:bodyPr>
          <a:lstStyle/>
          <a:p>
            <a:r>
              <a:rPr lang="en-US"/>
              <a:t>Description of TA2 network which includes the Radio component “TA_RadioComponent1”</a:t>
            </a:r>
          </a:p>
        </p:txBody>
      </p:sp>
      <p:sp>
        <p:nvSpPr>
          <p:cNvPr id="10" name="TextBox 9">
            <a:extLst>
              <a:ext uri="{FF2B5EF4-FFF2-40B4-BE49-F238E27FC236}">
                <a16:creationId xmlns:a16="http://schemas.microsoft.com/office/drawing/2014/main" id="{6545701E-DF73-41D3-9174-2F78D3A9E0D0}"/>
              </a:ext>
            </a:extLst>
          </p:cNvPr>
          <p:cNvSpPr txBox="1"/>
          <p:nvPr/>
        </p:nvSpPr>
        <p:spPr>
          <a:xfrm>
            <a:off x="6958264" y="4481843"/>
            <a:ext cx="4168539" cy="1200329"/>
          </a:xfrm>
          <a:prstGeom prst="rect">
            <a:avLst/>
          </a:prstGeom>
          <a:noFill/>
          <a:ln w="25400">
            <a:solidFill>
              <a:srgbClr val="7030A0"/>
            </a:solidFill>
          </a:ln>
        </p:spPr>
        <p:txBody>
          <a:bodyPr wrap="square" rtlCol="0">
            <a:spAutoFit/>
          </a:bodyPr>
          <a:lstStyle/>
          <a:p>
            <a:r>
              <a:rPr lang="en-US"/>
              <a:t>Description of ground network which includes two Radio components,  “RAN_GroundRadio1” and “RAN_GroundRadio2”</a:t>
            </a:r>
          </a:p>
        </p:txBody>
      </p:sp>
    </p:spTree>
    <p:extLst>
      <p:ext uri="{BB962C8B-B14F-4D97-AF65-F5344CB8AC3E}">
        <p14:creationId xmlns:p14="http://schemas.microsoft.com/office/powerpoint/2010/main" val="9697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62A5-6FE1-4581-B1E6-5EB1C21E5A69}"/>
              </a:ext>
            </a:extLst>
          </p:cNvPr>
          <p:cNvSpPr>
            <a:spLocks noGrp="1"/>
          </p:cNvSpPr>
          <p:nvPr>
            <p:ph type="title"/>
          </p:nvPr>
        </p:nvSpPr>
        <p:spPr/>
        <p:txBody>
          <a:bodyPr/>
          <a:lstStyle/>
          <a:p>
            <a:pPr algn="ctr"/>
            <a:r>
              <a:rPr lang="en-US"/>
              <a:t>After TA1 is Grounded</a:t>
            </a:r>
          </a:p>
        </p:txBody>
      </p:sp>
      <p:sp>
        <p:nvSpPr>
          <p:cNvPr id="3" name="Content Placeholder 2">
            <a:extLst>
              <a:ext uri="{FF2B5EF4-FFF2-40B4-BE49-F238E27FC236}">
                <a16:creationId xmlns:a16="http://schemas.microsoft.com/office/drawing/2014/main" id="{EF3A89D5-6C72-40D8-81CE-8344A9D14F3A}"/>
              </a:ext>
            </a:extLst>
          </p:cNvPr>
          <p:cNvSpPr>
            <a:spLocks noGrp="1"/>
          </p:cNvSpPr>
          <p:nvPr>
            <p:ph idx="1"/>
          </p:nvPr>
        </p:nvSpPr>
        <p:spPr/>
        <p:txBody>
          <a:bodyPr/>
          <a:lstStyle/>
          <a:p>
            <a:r>
              <a:rPr lang="en-US"/>
              <a:t>Bandwidth available to TA2/GR2: 10 Mb/s</a:t>
            </a:r>
          </a:p>
          <a:p>
            <a:endParaRPr lang="en-US"/>
          </a:p>
          <a:p>
            <a:r>
              <a:rPr lang="en-US"/>
              <a:t>Because of the additional bandwidth available, TA2 can perform different tests that have greater minimum data requirements</a:t>
            </a:r>
          </a:p>
          <a:p>
            <a:pPr lvl="1"/>
            <a:r>
              <a:rPr lang="en-US"/>
              <a:t>TA2/GR2 will need to be reconfigured to use the entire available bandwidth of 10 Mb/s</a:t>
            </a:r>
          </a:p>
          <a:p>
            <a:pPr lvl="1"/>
            <a:r>
              <a:rPr lang="en-US"/>
              <a:t>System Manager has the role to reconfigure both TA2 and GR2 radios to adapt </a:t>
            </a:r>
          </a:p>
        </p:txBody>
      </p:sp>
    </p:spTree>
    <p:extLst>
      <p:ext uri="{BB962C8B-B14F-4D97-AF65-F5344CB8AC3E}">
        <p14:creationId xmlns:p14="http://schemas.microsoft.com/office/powerpoint/2010/main" val="409552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F244-3A0B-4885-9642-3736AF57D3FB}"/>
              </a:ext>
            </a:extLst>
          </p:cNvPr>
          <p:cNvSpPr>
            <a:spLocks noGrp="1"/>
          </p:cNvSpPr>
          <p:nvPr>
            <p:ph type="title"/>
          </p:nvPr>
        </p:nvSpPr>
        <p:spPr/>
        <p:txBody>
          <a:bodyPr/>
          <a:lstStyle/>
          <a:p>
            <a:pPr algn="ctr"/>
            <a:r>
              <a:rPr lang="en-US" dirty="0"/>
              <a:t>Scenario #7a – Brief Description</a:t>
            </a:r>
          </a:p>
        </p:txBody>
      </p:sp>
      <p:sp>
        <p:nvSpPr>
          <p:cNvPr id="3" name="Content Placeholder 2">
            <a:extLst>
              <a:ext uri="{FF2B5EF4-FFF2-40B4-BE49-F238E27FC236}">
                <a16:creationId xmlns:a16="http://schemas.microsoft.com/office/drawing/2014/main" id="{5F570D05-78BB-4050-B5AF-BCB21B938499}"/>
              </a:ext>
            </a:extLst>
          </p:cNvPr>
          <p:cNvSpPr>
            <a:spLocks noGrp="1"/>
          </p:cNvSpPr>
          <p:nvPr>
            <p:ph sz="half" idx="1"/>
          </p:nvPr>
        </p:nvSpPr>
        <p:spPr>
          <a:xfrm>
            <a:off x="578224" y="1690688"/>
            <a:ext cx="5297475" cy="4562193"/>
          </a:xfrm>
        </p:spPr>
        <p:txBody>
          <a:bodyPr>
            <a:normAutofit lnSpcReduction="10000"/>
          </a:bodyPr>
          <a:lstStyle/>
          <a:p>
            <a:pPr marL="0" indent="0">
              <a:buNone/>
            </a:pPr>
            <a:r>
              <a:rPr lang="en-US" dirty="0"/>
              <a:t>This scenario describes a situation that involves two test articles initially sharing the same frequency for their missions. Suddenly, TA1 is grounded and leaves the other aircraft (TA2) with more bandwidth for the next 30 minutes.</a:t>
            </a:r>
          </a:p>
          <a:p>
            <a:pPr marL="0" indent="0">
              <a:buNone/>
            </a:pPr>
            <a:r>
              <a:rPr lang="en-US" dirty="0"/>
              <a:t>The goal is for the airborne aircraft (TA2) to take advantage of the extra bandwidth to conduct more tests.</a:t>
            </a:r>
          </a:p>
        </p:txBody>
      </p:sp>
      <p:pic>
        <p:nvPicPr>
          <p:cNvPr id="7" name="Picture 6">
            <a:extLst>
              <a:ext uri="{FF2B5EF4-FFF2-40B4-BE49-F238E27FC236}">
                <a16:creationId xmlns:a16="http://schemas.microsoft.com/office/drawing/2014/main" id="{77450A6B-FE48-4C48-9403-A1E183C1EE32}"/>
              </a:ext>
            </a:extLst>
          </p:cNvPr>
          <p:cNvPicPr>
            <a:picLocks noChangeAspect="1"/>
          </p:cNvPicPr>
          <p:nvPr/>
        </p:nvPicPr>
        <p:blipFill>
          <a:blip r:embed="rId3"/>
          <a:stretch>
            <a:fillRect/>
          </a:stretch>
        </p:blipFill>
        <p:spPr>
          <a:xfrm>
            <a:off x="7317301" y="1510507"/>
            <a:ext cx="3151599" cy="4666456"/>
          </a:xfrm>
          <a:prstGeom prst="rect">
            <a:avLst/>
          </a:prstGeom>
        </p:spPr>
      </p:pic>
    </p:spTree>
    <p:extLst>
      <p:ext uri="{BB962C8B-B14F-4D97-AF65-F5344CB8AC3E}">
        <p14:creationId xmlns:p14="http://schemas.microsoft.com/office/powerpoint/2010/main" val="69493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1923-B2E4-4362-821C-09249517AF92}"/>
              </a:ext>
            </a:extLst>
          </p:cNvPr>
          <p:cNvSpPr>
            <a:spLocks noGrp="1"/>
          </p:cNvSpPr>
          <p:nvPr>
            <p:ph type="title"/>
          </p:nvPr>
        </p:nvSpPr>
        <p:spPr/>
        <p:txBody>
          <a:bodyPr/>
          <a:lstStyle/>
          <a:p>
            <a:pPr algn="ctr"/>
            <a:r>
              <a:rPr lang="en-US"/>
              <a:t>Network Load Sharing</a:t>
            </a:r>
            <a:br>
              <a:rPr lang="en-US"/>
            </a:br>
            <a:r>
              <a:rPr lang="en-US" i="1"/>
              <a:t>Adaptation</a:t>
            </a:r>
          </a:p>
        </p:txBody>
      </p:sp>
      <p:sp>
        <p:nvSpPr>
          <p:cNvPr id="3" name="Content Placeholder 2">
            <a:extLst>
              <a:ext uri="{FF2B5EF4-FFF2-40B4-BE49-F238E27FC236}">
                <a16:creationId xmlns:a16="http://schemas.microsoft.com/office/drawing/2014/main" id="{0EDF9085-FAF5-48DB-9690-0F6E0FEA7513}"/>
              </a:ext>
            </a:extLst>
          </p:cNvPr>
          <p:cNvSpPr>
            <a:spLocks noGrp="1"/>
          </p:cNvSpPr>
          <p:nvPr>
            <p:ph idx="1"/>
          </p:nvPr>
        </p:nvSpPr>
        <p:spPr/>
        <p:txBody>
          <a:bodyPr>
            <a:normAutofit/>
          </a:bodyPr>
          <a:lstStyle/>
          <a:p>
            <a:r>
              <a:rPr lang="en-US"/>
              <a:t>TA2/GR2 are allocated 10 Mb/s bandwidth (combined)</a:t>
            </a:r>
          </a:p>
          <a:p>
            <a:pPr lvl="1"/>
            <a:r>
              <a:rPr lang="en-US"/>
              <a:t>Voice: 150Kb/s (75Kb/s downlink and 75Kb/s uplink)</a:t>
            </a:r>
          </a:p>
          <a:p>
            <a:pPr marL="457200" lvl="1" indent="0">
              <a:buNone/>
            </a:pPr>
            <a:r>
              <a:rPr lang="en-US"/>
              <a:t>	</a:t>
            </a:r>
            <a:r>
              <a:rPr lang="en-US" sz="2000" b="1" i="1"/>
              <a:t>No changes</a:t>
            </a:r>
          </a:p>
          <a:p>
            <a:pPr lvl="1"/>
            <a:r>
              <a:rPr lang="en-US"/>
              <a:t>Safety: 600Kb/s (600Kb/s downlink and 0Kb/s uplink) </a:t>
            </a:r>
          </a:p>
          <a:p>
            <a:pPr marL="914400" lvl="2" indent="0">
              <a:buNone/>
            </a:pPr>
            <a:r>
              <a:rPr lang="en-US" b="1" i="1"/>
              <a:t>New test points require additional Safety-of-Flight data</a:t>
            </a:r>
          </a:p>
          <a:p>
            <a:pPr lvl="1"/>
            <a:r>
              <a:rPr lang="en-US"/>
              <a:t>Bulk: 9,000Kb/s (8,000Kb/s downlink and 1,000Kb/s uplink) </a:t>
            </a:r>
          </a:p>
          <a:p>
            <a:pPr marL="457200" lvl="1" indent="0">
              <a:buNone/>
            </a:pPr>
            <a:r>
              <a:rPr lang="en-US"/>
              <a:t>	</a:t>
            </a:r>
            <a:r>
              <a:rPr lang="en-US" sz="2000" b="1" i="1"/>
              <a:t>We want to bring more data down to take advantage of the bandwidth</a:t>
            </a:r>
            <a:endParaRPr lang="en-US">
              <a:solidFill>
                <a:srgbClr val="FF0000"/>
              </a:solidFill>
            </a:endParaRPr>
          </a:p>
          <a:p>
            <a:pPr lvl="1"/>
            <a:endParaRPr lang="en-US">
              <a:solidFill>
                <a:srgbClr val="FF0000"/>
              </a:solidFill>
            </a:endParaRPr>
          </a:p>
          <a:p>
            <a:pPr marL="457200" lvl="1" indent="0">
              <a:buNone/>
            </a:pPr>
            <a:endParaRPr lang="en-US"/>
          </a:p>
          <a:p>
            <a:pPr marL="457200" lvl="1" indent="0">
              <a:buNone/>
            </a:pPr>
            <a:endParaRPr lang="en-US"/>
          </a:p>
        </p:txBody>
      </p:sp>
    </p:spTree>
    <p:extLst>
      <p:ext uri="{BB962C8B-B14F-4D97-AF65-F5344CB8AC3E}">
        <p14:creationId xmlns:p14="http://schemas.microsoft.com/office/powerpoint/2010/main" val="3035375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GR/TA2 Uplink and Downlink </a:t>
            </a:r>
            <a:r>
              <a:rPr lang="en-US" dirty="0">
                <a:solidFill>
                  <a:srgbClr val="FF0000"/>
                </a:solidFill>
              </a:rPr>
              <a:t>Voice Traffic</a:t>
            </a:r>
            <a:br>
              <a:rPr lang="en-US" dirty="0"/>
            </a:br>
            <a:r>
              <a:rPr lang="en-US" i="1" dirty="0"/>
              <a:t>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478172" y="6304326"/>
            <a:ext cx="4970271" cy="369332"/>
          </a:xfrm>
          <a:prstGeom prst="rect">
            <a:avLst/>
          </a:prstGeom>
          <a:noFill/>
        </p:spPr>
        <p:txBody>
          <a:bodyPr wrap="none" rtlCol="0">
            <a:spAutoFit/>
          </a:bodyPr>
          <a:lstStyle/>
          <a:p>
            <a:r>
              <a:rPr lang="en-US" b="1" i="1"/>
              <a:t>Ground Radio to TA2 - Uplink Voice Traffic: 75Kb/s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257786" cy="369332"/>
          </a:xfrm>
          <a:prstGeom prst="rect">
            <a:avLst/>
          </a:prstGeom>
          <a:noFill/>
        </p:spPr>
        <p:txBody>
          <a:bodyPr wrap="none" rtlCol="0">
            <a:spAutoFit/>
          </a:bodyPr>
          <a:lstStyle/>
          <a:p>
            <a:r>
              <a:rPr lang="en-US" b="1" i="1"/>
              <a:t>TA2 to Ground Radio - Downlink Voice Traffic: 75Kb/s</a:t>
            </a:r>
          </a:p>
        </p:txBody>
      </p:sp>
      <p:sp>
        <p:nvSpPr>
          <p:cNvPr id="16" name="TextBox 15">
            <a:extLst>
              <a:ext uri="{FF2B5EF4-FFF2-40B4-BE49-F238E27FC236}">
                <a16:creationId xmlns:a16="http://schemas.microsoft.com/office/drawing/2014/main" id="{E637CEE0-1B6E-4A02-96C4-3968B93C0DB8}"/>
              </a:ext>
            </a:extLst>
          </p:cNvPr>
          <p:cNvSpPr txBox="1"/>
          <p:nvPr/>
        </p:nvSpPr>
        <p:spPr>
          <a:xfrm>
            <a:off x="164956" y="1254187"/>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5" name="Picture 4">
            <a:extLst>
              <a:ext uri="{FF2B5EF4-FFF2-40B4-BE49-F238E27FC236}">
                <a16:creationId xmlns:a16="http://schemas.microsoft.com/office/drawing/2014/main" id="{368426B8-A360-FA41-AFF8-B12C26F8AAF7}"/>
              </a:ext>
            </a:extLst>
          </p:cNvPr>
          <p:cNvPicPr>
            <a:picLocks noChangeAspect="1"/>
          </p:cNvPicPr>
          <p:nvPr/>
        </p:nvPicPr>
        <p:blipFill>
          <a:blip r:embed="rId3"/>
          <a:stretch>
            <a:fillRect/>
          </a:stretch>
        </p:blipFill>
        <p:spPr>
          <a:xfrm>
            <a:off x="413146" y="1750483"/>
            <a:ext cx="5035297" cy="4613421"/>
          </a:xfrm>
          <a:prstGeom prst="rect">
            <a:avLst/>
          </a:prstGeom>
        </p:spPr>
      </p:pic>
      <p:pic>
        <p:nvPicPr>
          <p:cNvPr id="6" name="Picture 5">
            <a:extLst>
              <a:ext uri="{FF2B5EF4-FFF2-40B4-BE49-F238E27FC236}">
                <a16:creationId xmlns:a16="http://schemas.microsoft.com/office/drawing/2014/main" id="{5ED0E71D-8767-9F45-A77B-E537951CAF54}"/>
              </a:ext>
            </a:extLst>
          </p:cNvPr>
          <p:cNvPicPr>
            <a:picLocks noChangeAspect="1"/>
          </p:cNvPicPr>
          <p:nvPr/>
        </p:nvPicPr>
        <p:blipFill>
          <a:blip r:embed="rId4"/>
          <a:stretch>
            <a:fillRect/>
          </a:stretch>
        </p:blipFill>
        <p:spPr>
          <a:xfrm>
            <a:off x="6064503" y="1749382"/>
            <a:ext cx="5035297" cy="4651655"/>
          </a:xfrm>
          <a:prstGeom prst="rect">
            <a:avLst/>
          </a:prstGeom>
        </p:spPr>
      </p:pic>
      <p:sp>
        <p:nvSpPr>
          <p:cNvPr id="18" name="Rectangle 17">
            <a:extLst>
              <a:ext uri="{FF2B5EF4-FFF2-40B4-BE49-F238E27FC236}">
                <a16:creationId xmlns:a16="http://schemas.microsoft.com/office/drawing/2014/main" id="{2B686A43-7F64-450B-A9EE-908558D68959}"/>
              </a:ext>
            </a:extLst>
          </p:cNvPr>
          <p:cNvSpPr/>
          <p:nvPr/>
        </p:nvSpPr>
        <p:spPr>
          <a:xfrm>
            <a:off x="1254641" y="2659411"/>
            <a:ext cx="2176131" cy="466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672FE8-ABD9-5B47-BF35-42F0A781D3E8}"/>
              </a:ext>
            </a:extLst>
          </p:cNvPr>
          <p:cNvSpPr/>
          <p:nvPr/>
        </p:nvSpPr>
        <p:spPr>
          <a:xfrm>
            <a:off x="6925226" y="2670044"/>
            <a:ext cx="2176131" cy="466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70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GR/TA2 Uplink and Downlink </a:t>
            </a:r>
            <a:r>
              <a:rPr lang="en-US" dirty="0">
                <a:solidFill>
                  <a:srgbClr val="FF0000"/>
                </a:solidFill>
              </a:rPr>
              <a:t>Safety Traffic</a:t>
            </a:r>
            <a:br>
              <a:rPr lang="en-US" dirty="0"/>
            </a:br>
            <a:r>
              <a:rPr lang="en-US" i="1" dirty="0"/>
              <a:t>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131380" y="6046220"/>
            <a:ext cx="5513432" cy="646331"/>
          </a:xfrm>
          <a:prstGeom prst="rect">
            <a:avLst/>
          </a:prstGeom>
          <a:noFill/>
        </p:spPr>
        <p:txBody>
          <a:bodyPr wrap="none" rtlCol="0">
            <a:spAutoFit/>
          </a:bodyPr>
          <a:lstStyle/>
          <a:p>
            <a:r>
              <a:rPr lang="en-US" b="1" i="1"/>
              <a:t>Ground Radio to TA1 - Uplink Safety Traffic is irrelevant </a:t>
            </a:r>
          </a:p>
          <a:p>
            <a:r>
              <a:rPr lang="en-US" b="1" i="1"/>
              <a:t>This traffic is from air to ground only</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6" name="Picture 5">
            <a:extLst>
              <a:ext uri="{FF2B5EF4-FFF2-40B4-BE49-F238E27FC236}">
                <a16:creationId xmlns:a16="http://schemas.microsoft.com/office/drawing/2014/main" id="{858EA555-C471-DB41-B5BF-BB56B0321E1F}"/>
              </a:ext>
            </a:extLst>
          </p:cNvPr>
          <p:cNvPicPr>
            <a:picLocks noChangeAspect="1"/>
          </p:cNvPicPr>
          <p:nvPr/>
        </p:nvPicPr>
        <p:blipFill>
          <a:blip r:embed="rId3"/>
          <a:stretch>
            <a:fillRect/>
          </a:stretch>
        </p:blipFill>
        <p:spPr>
          <a:xfrm>
            <a:off x="315394" y="1690688"/>
            <a:ext cx="5602806" cy="4450827"/>
          </a:xfrm>
          <a:prstGeom prst="rect">
            <a:avLst/>
          </a:prstGeom>
        </p:spPr>
      </p:pic>
      <p:pic>
        <p:nvPicPr>
          <p:cNvPr id="8" name="Picture 7">
            <a:extLst>
              <a:ext uri="{FF2B5EF4-FFF2-40B4-BE49-F238E27FC236}">
                <a16:creationId xmlns:a16="http://schemas.microsoft.com/office/drawing/2014/main" id="{724B75E8-C2B7-FA4F-AE49-41EE3AF80CE4}"/>
              </a:ext>
            </a:extLst>
          </p:cNvPr>
          <p:cNvPicPr>
            <a:picLocks noChangeAspect="1"/>
          </p:cNvPicPr>
          <p:nvPr/>
        </p:nvPicPr>
        <p:blipFill>
          <a:blip r:embed="rId4"/>
          <a:stretch>
            <a:fillRect/>
          </a:stretch>
        </p:blipFill>
        <p:spPr>
          <a:xfrm>
            <a:off x="5918200" y="1690688"/>
            <a:ext cx="5606143" cy="4439016"/>
          </a:xfrm>
          <a:prstGeom prst="rect">
            <a:avLst/>
          </a:prstGeom>
        </p:spPr>
      </p:pic>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65920" cy="369332"/>
          </a:xfrm>
          <a:prstGeom prst="rect">
            <a:avLst/>
          </a:prstGeom>
          <a:noFill/>
        </p:spPr>
        <p:txBody>
          <a:bodyPr wrap="none" rtlCol="0">
            <a:spAutoFit/>
          </a:bodyPr>
          <a:lstStyle/>
          <a:p>
            <a:r>
              <a:rPr lang="en-US" b="1" i="1"/>
              <a:t>TA1 to Ground Radio - Downlink Safety Traffic: 600Kb/s</a:t>
            </a:r>
          </a:p>
        </p:txBody>
      </p:sp>
      <p:sp>
        <p:nvSpPr>
          <p:cNvPr id="18" name="Rectangle 17">
            <a:extLst>
              <a:ext uri="{FF2B5EF4-FFF2-40B4-BE49-F238E27FC236}">
                <a16:creationId xmlns:a16="http://schemas.microsoft.com/office/drawing/2014/main" id="{DD7C6A8A-7461-8E4D-B036-6345CCE54181}"/>
              </a:ext>
            </a:extLst>
          </p:cNvPr>
          <p:cNvSpPr/>
          <p:nvPr/>
        </p:nvSpPr>
        <p:spPr>
          <a:xfrm>
            <a:off x="1105784" y="2565991"/>
            <a:ext cx="2176131" cy="450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B8CB0C-030B-F441-9401-A3733462C789}"/>
              </a:ext>
            </a:extLst>
          </p:cNvPr>
          <p:cNvSpPr/>
          <p:nvPr/>
        </p:nvSpPr>
        <p:spPr>
          <a:xfrm>
            <a:off x="6734016" y="2565991"/>
            <a:ext cx="2176131" cy="450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19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FE0E8-FB3A-471D-AC68-6677D9ACDF3B}"/>
              </a:ext>
            </a:extLst>
          </p:cNvPr>
          <p:cNvSpPr>
            <a:spLocks noGrp="1"/>
          </p:cNvSpPr>
          <p:nvPr>
            <p:ph type="title"/>
          </p:nvPr>
        </p:nvSpPr>
        <p:spPr/>
        <p:txBody>
          <a:bodyPr/>
          <a:lstStyle/>
          <a:p>
            <a:pPr algn="ctr"/>
            <a:r>
              <a:rPr lang="en-US" dirty="0"/>
              <a:t>GR/TA2 Uplink and Downlink </a:t>
            </a:r>
            <a:r>
              <a:rPr lang="en-US" dirty="0">
                <a:solidFill>
                  <a:srgbClr val="FF0000"/>
                </a:solidFill>
              </a:rPr>
              <a:t>Bulk Traffic</a:t>
            </a:r>
            <a:br>
              <a:rPr lang="en-US" dirty="0"/>
            </a:br>
            <a:r>
              <a:rPr lang="en-US" i="1" dirty="0"/>
              <a:t>Adaptation</a:t>
            </a:r>
          </a:p>
        </p:txBody>
      </p:sp>
      <p:sp>
        <p:nvSpPr>
          <p:cNvPr id="7" name="TextBox 6">
            <a:extLst>
              <a:ext uri="{FF2B5EF4-FFF2-40B4-BE49-F238E27FC236}">
                <a16:creationId xmlns:a16="http://schemas.microsoft.com/office/drawing/2014/main" id="{8A4E10C6-1E64-4A5B-92A8-408B6AB4D3B8}"/>
              </a:ext>
            </a:extLst>
          </p:cNvPr>
          <p:cNvSpPr txBox="1"/>
          <p:nvPr/>
        </p:nvSpPr>
        <p:spPr>
          <a:xfrm>
            <a:off x="315394" y="6311900"/>
            <a:ext cx="5171480" cy="369332"/>
          </a:xfrm>
          <a:prstGeom prst="rect">
            <a:avLst/>
          </a:prstGeom>
          <a:noFill/>
        </p:spPr>
        <p:txBody>
          <a:bodyPr wrap="none" rtlCol="0">
            <a:spAutoFit/>
          </a:bodyPr>
          <a:lstStyle/>
          <a:p>
            <a:r>
              <a:rPr lang="en-US" b="1" i="1"/>
              <a:t>Ground Radio to TA2 - Uplink Bulk Traffic: 1,000Kb/s</a:t>
            </a:r>
          </a:p>
        </p:txBody>
      </p:sp>
      <p:sp>
        <p:nvSpPr>
          <p:cNvPr id="15" name="TextBox 14">
            <a:extLst>
              <a:ext uri="{FF2B5EF4-FFF2-40B4-BE49-F238E27FC236}">
                <a16:creationId xmlns:a16="http://schemas.microsoft.com/office/drawing/2014/main" id="{ECD3D3D9-0089-4588-B4BA-1ED14C78E15B}"/>
              </a:ext>
            </a:extLst>
          </p:cNvPr>
          <p:cNvSpPr txBox="1"/>
          <p:nvPr/>
        </p:nvSpPr>
        <p:spPr>
          <a:xfrm>
            <a:off x="6058326" y="6304326"/>
            <a:ext cx="5458995" cy="369332"/>
          </a:xfrm>
          <a:prstGeom prst="rect">
            <a:avLst/>
          </a:prstGeom>
          <a:noFill/>
        </p:spPr>
        <p:txBody>
          <a:bodyPr wrap="none" rtlCol="0">
            <a:spAutoFit/>
          </a:bodyPr>
          <a:lstStyle/>
          <a:p>
            <a:r>
              <a:rPr lang="en-US" b="1" i="1"/>
              <a:t>TA2 to Ground Radio - Downlink Bulk Traffic: 8,000Kb/s</a:t>
            </a:r>
          </a:p>
        </p:txBody>
      </p:sp>
      <p:sp>
        <p:nvSpPr>
          <p:cNvPr id="17" name="TextBox 16">
            <a:extLst>
              <a:ext uri="{FF2B5EF4-FFF2-40B4-BE49-F238E27FC236}">
                <a16:creationId xmlns:a16="http://schemas.microsoft.com/office/drawing/2014/main" id="{10F6CDDD-1EBD-4B5E-9B9C-6C5C8DC5B3A0}"/>
              </a:ext>
            </a:extLst>
          </p:cNvPr>
          <p:cNvSpPr txBox="1"/>
          <p:nvPr/>
        </p:nvSpPr>
        <p:spPr>
          <a:xfrm>
            <a:off x="315394" y="1167468"/>
            <a:ext cx="2628579" cy="523220"/>
          </a:xfrm>
          <a:prstGeom prst="rect">
            <a:avLst/>
          </a:prstGeom>
          <a:noFill/>
        </p:spPr>
        <p:txBody>
          <a:bodyPr wrap="square" rtlCol="0">
            <a:spAutoFit/>
          </a:bodyPr>
          <a:lstStyle/>
          <a:p>
            <a:r>
              <a:rPr lang="en-US" sz="1400" b="1" i="1"/>
              <a:t>The rate in the </a:t>
            </a:r>
            <a:r>
              <a:rPr lang="en-US" sz="1400" b="1" i="1" err="1"/>
              <a:t>QueueConstruct</a:t>
            </a:r>
            <a:r>
              <a:rPr lang="en-US" sz="1400" b="1" i="1"/>
              <a:t> specifies the rate for that SLP</a:t>
            </a:r>
          </a:p>
        </p:txBody>
      </p:sp>
      <p:pic>
        <p:nvPicPr>
          <p:cNvPr id="5" name="Picture 4">
            <a:extLst>
              <a:ext uri="{FF2B5EF4-FFF2-40B4-BE49-F238E27FC236}">
                <a16:creationId xmlns:a16="http://schemas.microsoft.com/office/drawing/2014/main" id="{02B8A93F-2CE4-7546-A2D5-816150323143}"/>
              </a:ext>
            </a:extLst>
          </p:cNvPr>
          <p:cNvPicPr>
            <a:picLocks noChangeAspect="1"/>
          </p:cNvPicPr>
          <p:nvPr/>
        </p:nvPicPr>
        <p:blipFill>
          <a:blip r:embed="rId3"/>
          <a:stretch>
            <a:fillRect/>
          </a:stretch>
        </p:blipFill>
        <p:spPr>
          <a:xfrm>
            <a:off x="402565" y="1683114"/>
            <a:ext cx="5693435" cy="4683420"/>
          </a:xfrm>
          <a:prstGeom prst="rect">
            <a:avLst/>
          </a:prstGeom>
        </p:spPr>
      </p:pic>
      <p:pic>
        <p:nvPicPr>
          <p:cNvPr id="6" name="Picture 5">
            <a:extLst>
              <a:ext uri="{FF2B5EF4-FFF2-40B4-BE49-F238E27FC236}">
                <a16:creationId xmlns:a16="http://schemas.microsoft.com/office/drawing/2014/main" id="{50F4137F-2EC2-E24B-B208-4F347D4B1F84}"/>
              </a:ext>
            </a:extLst>
          </p:cNvPr>
          <p:cNvPicPr>
            <a:picLocks noChangeAspect="1"/>
          </p:cNvPicPr>
          <p:nvPr/>
        </p:nvPicPr>
        <p:blipFill>
          <a:blip r:embed="rId4"/>
          <a:stretch>
            <a:fillRect/>
          </a:stretch>
        </p:blipFill>
        <p:spPr>
          <a:xfrm>
            <a:off x="6160893" y="1683114"/>
            <a:ext cx="5715713" cy="4683420"/>
          </a:xfrm>
          <a:prstGeom prst="rect">
            <a:avLst/>
          </a:prstGeom>
        </p:spPr>
      </p:pic>
      <p:sp>
        <p:nvSpPr>
          <p:cNvPr id="14" name="Rectangle 13">
            <a:extLst>
              <a:ext uri="{FF2B5EF4-FFF2-40B4-BE49-F238E27FC236}">
                <a16:creationId xmlns:a16="http://schemas.microsoft.com/office/drawing/2014/main" id="{4BB7E277-4326-444A-8BE9-1912B405B4F4}"/>
              </a:ext>
            </a:extLst>
          </p:cNvPr>
          <p:cNvSpPr/>
          <p:nvPr/>
        </p:nvSpPr>
        <p:spPr>
          <a:xfrm>
            <a:off x="1275908" y="2599206"/>
            <a:ext cx="2204484" cy="470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6E6139-BCF9-4945-9E2A-12229E7D54EC}"/>
              </a:ext>
            </a:extLst>
          </p:cNvPr>
          <p:cNvSpPr/>
          <p:nvPr/>
        </p:nvSpPr>
        <p:spPr>
          <a:xfrm>
            <a:off x="7037321" y="2599206"/>
            <a:ext cx="2204484" cy="4700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302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C8E7D2-559E-4F6E-A926-7F677218668A}"/>
              </a:ext>
            </a:extLst>
          </p:cNvPr>
          <p:cNvSpPr>
            <a:spLocks noGrp="1"/>
          </p:cNvSpPr>
          <p:nvPr>
            <p:ph type="title"/>
          </p:nvPr>
        </p:nvSpPr>
        <p:spPr/>
        <p:txBody>
          <a:bodyPr/>
          <a:lstStyle/>
          <a:p>
            <a:pPr algn="ctr"/>
            <a:r>
              <a:rPr lang="en-US" dirty="0"/>
              <a:t>Test Article</a:t>
            </a:r>
          </a:p>
        </p:txBody>
      </p:sp>
      <p:sp>
        <p:nvSpPr>
          <p:cNvPr id="6" name="Content Placeholder 5">
            <a:extLst>
              <a:ext uri="{FF2B5EF4-FFF2-40B4-BE49-F238E27FC236}">
                <a16:creationId xmlns:a16="http://schemas.microsoft.com/office/drawing/2014/main" id="{4ABE23FB-604D-400A-B6A3-43AFA81DBCC6}"/>
              </a:ext>
            </a:extLst>
          </p:cNvPr>
          <p:cNvSpPr>
            <a:spLocks noGrp="1"/>
          </p:cNvSpPr>
          <p:nvPr>
            <p:ph sz="half" idx="1"/>
          </p:nvPr>
        </p:nvSpPr>
        <p:spPr>
          <a:xfrm>
            <a:off x="495299" y="1384834"/>
            <a:ext cx="11553825" cy="4383755"/>
          </a:xfrm>
        </p:spPr>
        <p:txBody>
          <a:bodyPr>
            <a:normAutofit/>
          </a:bodyPr>
          <a:lstStyle/>
          <a:p>
            <a:r>
              <a:rPr lang="en-US" dirty="0"/>
              <a:t>Aircraft: F-35</a:t>
            </a:r>
          </a:p>
          <a:p>
            <a:pPr marL="0" indent="0">
              <a:buNone/>
            </a:pPr>
            <a:endParaRPr lang="en-US" dirty="0"/>
          </a:p>
          <a:p>
            <a:pPr marL="0" indent="0">
              <a:buNone/>
            </a:pPr>
            <a:endParaRPr lang="en-US" dirty="0"/>
          </a:p>
        </p:txBody>
      </p:sp>
      <p:sp>
        <p:nvSpPr>
          <p:cNvPr id="11" name="TextBox 10">
            <a:extLst>
              <a:ext uri="{FF2B5EF4-FFF2-40B4-BE49-F238E27FC236}">
                <a16:creationId xmlns:a16="http://schemas.microsoft.com/office/drawing/2014/main" id="{BD8C1871-78E0-4139-B922-23FAF413BCFB}"/>
              </a:ext>
            </a:extLst>
          </p:cNvPr>
          <p:cNvSpPr txBox="1"/>
          <p:nvPr/>
        </p:nvSpPr>
        <p:spPr>
          <a:xfrm>
            <a:off x="381000" y="4868344"/>
            <a:ext cx="11431772" cy="646331"/>
          </a:xfrm>
          <a:prstGeom prst="rect">
            <a:avLst/>
          </a:prstGeom>
          <a:noFill/>
        </p:spPr>
        <p:txBody>
          <a:bodyPr wrap="square" rtlCol="0">
            <a:spAutoFit/>
          </a:bodyPr>
          <a:lstStyle/>
          <a:p>
            <a:r>
              <a:rPr lang="en-US" sz="1200" b="1" i="1" dirty="0"/>
              <a:t>“Each weapon test required multiple missions including software development, “dry runs” and then the actual weapon release. Not including the gun, Hamilton said the F-35 ITF delivered 55 weapons during WDA testing, which was mainly done over the military sea range off the California coast and at Naval Air Weapons Station China Lake in California.”</a:t>
            </a:r>
          </a:p>
        </p:txBody>
      </p:sp>
      <p:sp>
        <p:nvSpPr>
          <p:cNvPr id="22" name="TextBox 21">
            <a:extLst>
              <a:ext uri="{FF2B5EF4-FFF2-40B4-BE49-F238E27FC236}">
                <a16:creationId xmlns:a16="http://schemas.microsoft.com/office/drawing/2014/main" id="{A1B81EAC-DB1B-4DD5-A695-4EDD05208E1E}"/>
              </a:ext>
            </a:extLst>
          </p:cNvPr>
          <p:cNvSpPr txBox="1"/>
          <p:nvPr/>
        </p:nvSpPr>
        <p:spPr>
          <a:xfrm>
            <a:off x="381000" y="6124903"/>
            <a:ext cx="7100021" cy="261610"/>
          </a:xfrm>
          <a:prstGeom prst="rect">
            <a:avLst/>
          </a:prstGeom>
          <a:noFill/>
        </p:spPr>
        <p:txBody>
          <a:bodyPr wrap="none" rtlCol="0">
            <a:spAutoFit/>
          </a:bodyPr>
          <a:lstStyle/>
          <a:p>
            <a:r>
              <a:rPr lang="en-US" sz="1100" b="1" i="1" dirty="0">
                <a:hlinkClick r:id="rId3"/>
              </a:rPr>
              <a:t>http://www.hill.af.mil/News/Article-Display/Article/1400908/f-35-testers-wrap-up-weapons-delivery-accuracy-tests/</a:t>
            </a:r>
            <a:r>
              <a:rPr lang="en-US" sz="1100" b="1" i="1" dirty="0"/>
              <a:t> </a:t>
            </a:r>
            <a:endParaRPr lang="en-US" sz="1100" dirty="0"/>
          </a:p>
        </p:txBody>
      </p:sp>
      <p:pic>
        <p:nvPicPr>
          <p:cNvPr id="7" name="Content Placeholder 6">
            <a:extLst>
              <a:ext uri="{FF2B5EF4-FFF2-40B4-BE49-F238E27FC236}">
                <a16:creationId xmlns:a16="http://schemas.microsoft.com/office/drawing/2014/main" id="{C8D61306-4B52-4A54-889B-815F4247378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48412" y="1919955"/>
            <a:ext cx="3877647" cy="2591659"/>
          </a:xfrm>
        </p:spPr>
      </p:pic>
      <p:pic>
        <p:nvPicPr>
          <p:cNvPr id="9" name="Picture 8">
            <a:extLst>
              <a:ext uri="{FF2B5EF4-FFF2-40B4-BE49-F238E27FC236}">
                <a16:creationId xmlns:a16="http://schemas.microsoft.com/office/drawing/2014/main" id="{A21C6B28-46CF-43BC-A5E3-D0DD74C5B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410" y="1919955"/>
            <a:ext cx="3887489" cy="2591659"/>
          </a:xfrm>
          <a:prstGeom prst="rect">
            <a:avLst/>
          </a:prstGeom>
        </p:spPr>
      </p:pic>
      <p:pic>
        <p:nvPicPr>
          <p:cNvPr id="13" name="Picture 12">
            <a:extLst>
              <a:ext uri="{FF2B5EF4-FFF2-40B4-BE49-F238E27FC236}">
                <a16:creationId xmlns:a16="http://schemas.microsoft.com/office/drawing/2014/main" id="{447AB28E-B572-4743-9096-3F7F82365A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6624" y="1904868"/>
            <a:ext cx="3910120" cy="2606746"/>
          </a:xfrm>
          <a:prstGeom prst="rect">
            <a:avLst/>
          </a:prstGeom>
        </p:spPr>
      </p:pic>
    </p:spTree>
    <p:extLst>
      <p:ext uri="{BB962C8B-B14F-4D97-AF65-F5344CB8AC3E}">
        <p14:creationId xmlns:p14="http://schemas.microsoft.com/office/powerpoint/2010/main" val="378406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7BD4-44F9-47AC-A90A-39A8A1FE770F}"/>
              </a:ext>
            </a:extLst>
          </p:cNvPr>
          <p:cNvSpPr>
            <a:spLocks noGrp="1"/>
          </p:cNvSpPr>
          <p:nvPr>
            <p:ph type="title"/>
          </p:nvPr>
        </p:nvSpPr>
        <p:spPr/>
        <p:txBody>
          <a:bodyPr/>
          <a:lstStyle/>
          <a:p>
            <a:pPr algn="ctr"/>
            <a:r>
              <a:rPr lang="en-US" dirty="0"/>
              <a:t>Range Infrastructure</a:t>
            </a:r>
          </a:p>
        </p:txBody>
      </p:sp>
      <p:sp>
        <p:nvSpPr>
          <p:cNvPr id="3" name="Content Placeholder 2">
            <a:extLst>
              <a:ext uri="{FF2B5EF4-FFF2-40B4-BE49-F238E27FC236}">
                <a16:creationId xmlns:a16="http://schemas.microsoft.com/office/drawing/2014/main" id="{773E4CD7-DAE4-497F-9722-031EEFA9F1FD}"/>
              </a:ext>
            </a:extLst>
          </p:cNvPr>
          <p:cNvSpPr>
            <a:spLocks noGrp="1"/>
          </p:cNvSpPr>
          <p:nvPr>
            <p:ph idx="1"/>
          </p:nvPr>
        </p:nvSpPr>
        <p:spPr>
          <a:xfrm>
            <a:off x="405714" y="1800912"/>
            <a:ext cx="5216154" cy="4351338"/>
          </a:xfrm>
        </p:spPr>
        <p:txBody>
          <a:bodyPr/>
          <a:lstStyle/>
          <a:p>
            <a:r>
              <a:rPr lang="en-US" dirty="0"/>
              <a:t>Range Network:</a:t>
            </a:r>
          </a:p>
          <a:p>
            <a:pPr lvl="1"/>
            <a:r>
              <a:rPr lang="en-US" sz="2000" dirty="0"/>
              <a:t>Naval Air Weapons Station at China Lake, CA</a:t>
            </a:r>
          </a:p>
          <a:p>
            <a:r>
              <a:rPr lang="en-US" dirty="0"/>
              <a:t>Equipment Used: </a:t>
            </a:r>
          </a:p>
          <a:p>
            <a:pPr lvl="1"/>
            <a:r>
              <a:rPr lang="en-US" dirty="0"/>
              <a:t>Ground Station Tracking Antenna and related network infrastructure</a:t>
            </a:r>
          </a:p>
          <a:p>
            <a:pPr lvl="1"/>
            <a:r>
              <a:rPr lang="en-US" dirty="0"/>
              <a:t>MCR processing live data</a:t>
            </a:r>
          </a:p>
          <a:p>
            <a:r>
              <a:rPr lang="en-US" dirty="0"/>
              <a:t>Equipment Available: </a:t>
            </a:r>
          </a:p>
          <a:p>
            <a:pPr lvl="1"/>
            <a:r>
              <a:rPr lang="en-US" dirty="0"/>
              <a:t>All in use</a:t>
            </a:r>
          </a:p>
        </p:txBody>
      </p:sp>
      <p:pic>
        <p:nvPicPr>
          <p:cNvPr id="9" name="Picture 8">
            <a:extLst>
              <a:ext uri="{FF2B5EF4-FFF2-40B4-BE49-F238E27FC236}">
                <a16:creationId xmlns:a16="http://schemas.microsoft.com/office/drawing/2014/main" id="{5CE5A1F8-8B2F-41B4-999D-D6D604D9B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452" y="1987274"/>
            <a:ext cx="6096000" cy="3175000"/>
          </a:xfrm>
          <a:prstGeom prst="rect">
            <a:avLst/>
          </a:prstGeom>
        </p:spPr>
      </p:pic>
      <p:sp>
        <p:nvSpPr>
          <p:cNvPr id="10" name="TextBox 9">
            <a:extLst>
              <a:ext uri="{FF2B5EF4-FFF2-40B4-BE49-F238E27FC236}">
                <a16:creationId xmlns:a16="http://schemas.microsoft.com/office/drawing/2014/main" id="{026721A7-E428-40AF-A835-A960FA1BBA7C}"/>
              </a:ext>
            </a:extLst>
          </p:cNvPr>
          <p:cNvSpPr txBox="1"/>
          <p:nvPr/>
        </p:nvSpPr>
        <p:spPr>
          <a:xfrm>
            <a:off x="5670716" y="5382809"/>
            <a:ext cx="6229736" cy="1015663"/>
          </a:xfrm>
          <a:prstGeom prst="rect">
            <a:avLst/>
          </a:prstGeom>
          <a:noFill/>
        </p:spPr>
        <p:txBody>
          <a:bodyPr wrap="square" rtlCol="0">
            <a:spAutoFit/>
          </a:bodyPr>
          <a:lstStyle/>
          <a:p>
            <a:r>
              <a:rPr lang="en-US" sz="1000" b="1" i="1" dirty="0"/>
              <a:t>“NAWS China Lake is located in the Western Mojave Desert region of California, approximately 150 miles north of Los Angeles. The installation is the Navy's largest single landholding, representing 85 percent of the Navy’s land for RDAT&amp;E use and 38 percent of the Navy’s land holdings worldwide. In total, its two ranges and main site cover more than 1.1 million acres, an area larger than the state of Rhode Island.”</a:t>
            </a:r>
          </a:p>
          <a:p>
            <a:endParaRPr lang="en-US" sz="1000" b="1" i="1" dirty="0"/>
          </a:p>
          <a:p>
            <a:r>
              <a:rPr lang="en-US" sz="1000" b="1" i="1" dirty="0">
                <a:hlinkClick r:id="rId4"/>
              </a:rPr>
              <a:t>https://www.cnic.navy.mil/regions/cnrsw/installations/naws_china_lake.html</a:t>
            </a:r>
            <a:r>
              <a:rPr lang="en-US" sz="1000" b="1" i="1" dirty="0"/>
              <a:t> </a:t>
            </a:r>
          </a:p>
        </p:txBody>
      </p:sp>
    </p:spTree>
    <p:extLst>
      <p:ext uri="{BB962C8B-B14F-4D97-AF65-F5344CB8AC3E}">
        <p14:creationId xmlns:p14="http://schemas.microsoft.com/office/powerpoint/2010/main" val="248055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BE68-3083-4504-9063-2983F74B589D}"/>
              </a:ext>
            </a:extLst>
          </p:cNvPr>
          <p:cNvSpPr>
            <a:spLocks noGrp="1"/>
          </p:cNvSpPr>
          <p:nvPr>
            <p:ph type="title"/>
          </p:nvPr>
        </p:nvSpPr>
        <p:spPr/>
        <p:txBody>
          <a:bodyPr/>
          <a:lstStyle/>
          <a:p>
            <a:pPr algn="ctr"/>
            <a:r>
              <a:rPr lang="en-US" dirty="0"/>
              <a:t>Flight Test Operation Flow</a:t>
            </a:r>
          </a:p>
        </p:txBody>
      </p:sp>
      <p:pic>
        <p:nvPicPr>
          <p:cNvPr id="6" name="Content Placeholder 5">
            <a:extLst>
              <a:ext uri="{FF2B5EF4-FFF2-40B4-BE49-F238E27FC236}">
                <a16:creationId xmlns:a16="http://schemas.microsoft.com/office/drawing/2014/main" id="{2C108664-8E0A-42DB-A068-A3BB8FA0503C}"/>
              </a:ext>
            </a:extLst>
          </p:cNvPr>
          <p:cNvPicPr>
            <a:picLocks noGrp="1" noChangeAspect="1"/>
          </p:cNvPicPr>
          <p:nvPr>
            <p:ph idx="1"/>
          </p:nvPr>
        </p:nvPicPr>
        <p:blipFill>
          <a:blip r:embed="rId3"/>
          <a:stretch>
            <a:fillRect/>
          </a:stretch>
        </p:blipFill>
        <p:spPr>
          <a:xfrm>
            <a:off x="2937709" y="1568523"/>
            <a:ext cx="6663492" cy="4790541"/>
          </a:xfrm>
          <a:prstGeom prst="rect">
            <a:avLst/>
          </a:prstGeom>
        </p:spPr>
      </p:pic>
    </p:spTree>
    <p:extLst>
      <p:ext uri="{BB962C8B-B14F-4D97-AF65-F5344CB8AC3E}">
        <p14:creationId xmlns:p14="http://schemas.microsoft.com/office/powerpoint/2010/main" val="4237608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94C8-AEFA-4D4D-8861-76566D8EA3B4}"/>
              </a:ext>
            </a:extLst>
          </p:cNvPr>
          <p:cNvSpPr>
            <a:spLocks noGrp="1"/>
          </p:cNvSpPr>
          <p:nvPr>
            <p:ph type="title"/>
          </p:nvPr>
        </p:nvSpPr>
        <p:spPr/>
        <p:txBody>
          <a:bodyPr/>
          <a:lstStyle/>
          <a:p>
            <a:pPr algn="ctr"/>
            <a:r>
              <a:rPr lang="en-US" dirty="0"/>
              <a:t>Static Scheduling</a:t>
            </a:r>
          </a:p>
        </p:txBody>
      </p:sp>
      <p:sp>
        <p:nvSpPr>
          <p:cNvPr id="3" name="Content Placeholder 2">
            <a:extLst>
              <a:ext uri="{FF2B5EF4-FFF2-40B4-BE49-F238E27FC236}">
                <a16:creationId xmlns:a16="http://schemas.microsoft.com/office/drawing/2014/main" id="{8041AE47-FF58-4DB9-8E84-0D9C187293DC}"/>
              </a:ext>
            </a:extLst>
          </p:cNvPr>
          <p:cNvSpPr>
            <a:spLocks noGrp="1"/>
          </p:cNvSpPr>
          <p:nvPr>
            <p:ph idx="1"/>
          </p:nvPr>
        </p:nvSpPr>
        <p:spPr>
          <a:xfrm>
            <a:off x="962025" y="1690688"/>
            <a:ext cx="10515600" cy="4351338"/>
          </a:xfrm>
        </p:spPr>
        <p:txBody>
          <a:bodyPr>
            <a:normAutofit/>
          </a:bodyPr>
          <a:lstStyle/>
          <a:p>
            <a:r>
              <a:rPr lang="en-US" dirty="0"/>
              <a:t>This mission depicts a scenario whose radios have transmission schedules pre-defined via MDL</a:t>
            </a:r>
          </a:p>
          <a:p>
            <a:pPr lvl="1"/>
            <a:r>
              <a:rPr lang="en-US" dirty="0"/>
              <a:t>There is no LM in this scenario</a:t>
            </a:r>
          </a:p>
          <a:p>
            <a:r>
              <a:rPr lang="en-US" dirty="0"/>
              <a:t>System Manager reconfigures radio(s) to modify link utilization limitations in order to achieve desired QoS guarantees</a:t>
            </a:r>
          </a:p>
          <a:p>
            <a:pPr lvl="1"/>
            <a:r>
              <a:rPr lang="en-US" dirty="0"/>
              <a:t>Updated MDL file(s) to modify transmission schedules</a:t>
            </a:r>
          </a:p>
          <a:p>
            <a:pPr lvl="1"/>
            <a:r>
              <a:rPr lang="en-US" dirty="0"/>
              <a:t>Updated MDL file(s) to modify QoS policies per link </a:t>
            </a:r>
          </a:p>
        </p:txBody>
      </p:sp>
    </p:spTree>
    <p:extLst>
      <p:ext uri="{BB962C8B-B14F-4D97-AF65-F5344CB8AC3E}">
        <p14:creationId xmlns:p14="http://schemas.microsoft.com/office/powerpoint/2010/main" val="2940658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62A5-6FE1-4581-B1E6-5EB1C21E5A69}"/>
              </a:ext>
            </a:extLst>
          </p:cNvPr>
          <p:cNvSpPr>
            <a:spLocks noGrp="1"/>
          </p:cNvSpPr>
          <p:nvPr>
            <p:ph type="title"/>
          </p:nvPr>
        </p:nvSpPr>
        <p:spPr/>
        <p:txBody>
          <a:bodyPr/>
          <a:lstStyle/>
          <a:p>
            <a:pPr algn="ctr"/>
            <a:r>
              <a:rPr lang="en-US" dirty="0"/>
              <a:t>Requirements</a:t>
            </a:r>
          </a:p>
        </p:txBody>
      </p:sp>
      <p:sp>
        <p:nvSpPr>
          <p:cNvPr id="3" name="Content Placeholder 2">
            <a:extLst>
              <a:ext uri="{FF2B5EF4-FFF2-40B4-BE49-F238E27FC236}">
                <a16:creationId xmlns:a16="http://schemas.microsoft.com/office/drawing/2014/main" id="{EF3A89D5-6C72-40D8-81CE-8344A9D14F3A}"/>
              </a:ext>
            </a:extLst>
          </p:cNvPr>
          <p:cNvSpPr>
            <a:spLocks noGrp="1"/>
          </p:cNvSpPr>
          <p:nvPr>
            <p:ph idx="1"/>
          </p:nvPr>
        </p:nvSpPr>
        <p:spPr/>
        <p:txBody>
          <a:bodyPr/>
          <a:lstStyle/>
          <a:p>
            <a:r>
              <a:rPr lang="en-US" dirty="0"/>
              <a:t>Voice and Safety-of-Flight need to be our critical data</a:t>
            </a:r>
          </a:p>
          <a:p>
            <a:r>
              <a:rPr lang="en-US" dirty="0"/>
              <a:t>MDL provides static schedules </a:t>
            </a:r>
          </a:p>
          <a:p>
            <a:r>
              <a:rPr lang="en-US" dirty="0"/>
              <a:t>Bandwidth available: 10 Mb/s</a:t>
            </a:r>
          </a:p>
          <a:p>
            <a:pPr lvl="1"/>
            <a:r>
              <a:rPr lang="en-US" dirty="0"/>
              <a:t>TA1/GR1 test mission is allocated 5 Mb/s </a:t>
            </a:r>
          </a:p>
          <a:p>
            <a:pPr lvl="1"/>
            <a:r>
              <a:rPr lang="en-US" dirty="0"/>
              <a:t>TA2/GR2 test mission is allocated 5 Mb/s</a:t>
            </a:r>
          </a:p>
          <a:p>
            <a:pPr lvl="1"/>
            <a:r>
              <a:rPr lang="en-US" dirty="0"/>
              <a:t>When TA1 is grounded, then TA2 and GR2 will need to be reconfigured to reallocate all bandwidth to the TA2/GR2 test mission.</a:t>
            </a:r>
          </a:p>
          <a:p>
            <a:r>
              <a:rPr lang="en-US" dirty="0"/>
              <a:t>Latency requirement – 100 </a:t>
            </a:r>
            <a:r>
              <a:rPr lang="en-US" dirty="0" err="1"/>
              <a:t>ms</a:t>
            </a:r>
            <a:endParaRPr lang="en-US"/>
          </a:p>
        </p:txBody>
      </p:sp>
    </p:spTree>
    <p:extLst>
      <p:ext uri="{BB962C8B-B14F-4D97-AF65-F5344CB8AC3E}">
        <p14:creationId xmlns:p14="http://schemas.microsoft.com/office/powerpoint/2010/main" val="359159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9231-9DBB-478A-945A-15F1F1CA40A0}"/>
              </a:ext>
            </a:extLst>
          </p:cNvPr>
          <p:cNvSpPr>
            <a:spLocks noGrp="1"/>
          </p:cNvSpPr>
          <p:nvPr>
            <p:ph type="title"/>
          </p:nvPr>
        </p:nvSpPr>
        <p:spPr/>
        <p:txBody>
          <a:bodyPr/>
          <a:lstStyle/>
          <a:p>
            <a:pPr algn="ctr"/>
            <a:r>
              <a:rPr lang="en-US"/>
              <a:t>Test Mission Description in MDL</a:t>
            </a:r>
          </a:p>
        </p:txBody>
      </p:sp>
      <p:pic>
        <p:nvPicPr>
          <p:cNvPr id="3" name="Picture 2">
            <a:extLst>
              <a:ext uri="{FF2B5EF4-FFF2-40B4-BE49-F238E27FC236}">
                <a16:creationId xmlns:a16="http://schemas.microsoft.com/office/drawing/2014/main" id="{A2437143-443C-6A4A-ABD4-5138203E4EFB}"/>
              </a:ext>
            </a:extLst>
          </p:cNvPr>
          <p:cNvPicPr>
            <a:picLocks noChangeAspect="1"/>
          </p:cNvPicPr>
          <p:nvPr/>
        </p:nvPicPr>
        <p:blipFill>
          <a:blip r:embed="rId2"/>
          <a:stretch>
            <a:fillRect/>
          </a:stretch>
        </p:blipFill>
        <p:spPr>
          <a:xfrm>
            <a:off x="340123" y="1416676"/>
            <a:ext cx="5725022" cy="5226193"/>
          </a:xfrm>
          <a:prstGeom prst="rect">
            <a:avLst/>
          </a:prstGeom>
        </p:spPr>
      </p:pic>
      <p:sp>
        <p:nvSpPr>
          <p:cNvPr id="5" name="TextBox 4">
            <a:extLst>
              <a:ext uri="{FF2B5EF4-FFF2-40B4-BE49-F238E27FC236}">
                <a16:creationId xmlns:a16="http://schemas.microsoft.com/office/drawing/2014/main" id="{FCDFB773-9F52-48DE-BE7B-648E80A00760}"/>
              </a:ext>
            </a:extLst>
          </p:cNvPr>
          <p:cNvSpPr txBox="1"/>
          <p:nvPr/>
        </p:nvSpPr>
        <p:spPr>
          <a:xfrm>
            <a:off x="6224154" y="2507467"/>
            <a:ext cx="5499569" cy="1200329"/>
          </a:xfrm>
          <a:prstGeom prst="rect">
            <a:avLst/>
          </a:prstGeom>
          <a:noFill/>
          <a:ln w="41275">
            <a:solidFill>
              <a:schemeClr val="accent1">
                <a:shade val="50000"/>
              </a:schemeClr>
            </a:solidFill>
          </a:ln>
        </p:spPr>
        <p:txBody>
          <a:bodyPr wrap="square" rtlCol="0">
            <a:spAutoFit/>
          </a:bodyPr>
          <a:lstStyle/>
          <a:p>
            <a:r>
              <a:rPr lang="en-US" b="1" i="1" err="1"/>
              <a:t>QoSPolicies</a:t>
            </a:r>
            <a:r>
              <a:rPr lang="en-US" b="1" i="1"/>
              <a:t>: </a:t>
            </a:r>
            <a:r>
              <a:rPr lang="en-US"/>
              <a:t>Describe the high-level mission-specific data delivery requirements and constraints that will be provided by the Radio Access Network for a given test mission</a:t>
            </a:r>
          </a:p>
        </p:txBody>
      </p:sp>
      <p:sp>
        <p:nvSpPr>
          <p:cNvPr id="8" name="TextBox 7">
            <a:extLst>
              <a:ext uri="{FF2B5EF4-FFF2-40B4-BE49-F238E27FC236}">
                <a16:creationId xmlns:a16="http://schemas.microsoft.com/office/drawing/2014/main" id="{BA4B34E2-D2E3-4047-870D-53F0266EFCD0}"/>
              </a:ext>
            </a:extLst>
          </p:cNvPr>
          <p:cNvSpPr txBox="1"/>
          <p:nvPr/>
        </p:nvSpPr>
        <p:spPr>
          <a:xfrm>
            <a:off x="6224154" y="3939172"/>
            <a:ext cx="5499569" cy="646331"/>
          </a:xfrm>
          <a:prstGeom prst="rect">
            <a:avLst/>
          </a:prstGeom>
          <a:noFill/>
          <a:ln w="41275">
            <a:solidFill>
              <a:schemeClr val="accent2"/>
            </a:solidFill>
          </a:ln>
        </p:spPr>
        <p:txBody>
          <a:bodyPr wrap="square" rtlCol="0">
            <a:spAutoFit/>
          </a:bodyPr>
          <a:lstStyle/>
          <a:p>
            <a:r>
              <a:rPr lang="en-US" b="1" i="1" err="1"/>
              <a:t>RadioLinks</a:t>
            </a:r>
            <a:r>
              <a:rPr lang="en-US" b="1" i="1"/>
              <a:t>: </a:t>
            </a:r>
            <a:r>
              <a:rPr lang="en-US"/>
              <a:t>Describe the configuration parameters for any Radio Links associated with this test mission</a:t>
            </a:r>
          </a:p>
        </p:txBody>
      </p:sp>
      <p:sp>
        <p:nvSpPr>
          <p:cNvPr id="13" name="Rectangle 12">
            <a:extLst>
              <a:ext uri="{FF2B5EF4-FFF2-40B4-BE49-F238E27FC236}">
                <a16:creationId xmlns:a16="http://schemas.microsoft.com/office/drawing/2014/main" id="{DCDDB57F-0353-4A92-8A5C-CB805F0411B3}"/>
              </a:ext>
            </a:extLst>
          </p:cNvPr>
          <p:cNvSpPr/>
          <p:nvPr/>
        </p:nvSpPr>
        <p:spPr>
          <a:xfrm>
            <a:off x="766212" y="3773450"/>
            <a:ext cx="3559629" cy="778261"/>
          </a:xfrm>
          <a:prstGeom prst="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6E4F52-3183-4185-A9B6-8C046BF3C8D6}"/>
              </a:ext>
            </a:extLst>
          </p:cNvPr>
          <p:cNvSpPr/>
          <p:nvPr/>
        </p:nvSpPr>
        <p:spPr>
          <a:xfrm>
            <a:off x="766212" y="2969394"/>
            <a:ext cx="3559629" cy="778261"/>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CE563CB-5CE9-41F4-8CC9-33761C6F3C84}"/>
              </a:ext>
            </a:extLst>
          </p:cNvPr>
          <p:cNvSpPr txBox="1"/>
          <p:nvPr/>
        </p:nvSpPr>
        <p:spPr>
          <a:xfrm>
            <a:off x="6224154" y="4852776"/>
            <a:ext cx="5499569" cy="923330"/>
          </a:xfrm>
          <a:prstGeom prst="rect">
            <a:avLst/>
          </a:prstGeom>
          <a:noFill/>
          <a:ln w="41275">
            <a:solidFill>
              <a:schemeClr val="accent6"/>
            </a:solidFill>
          </a:ln>
        </p:spPr>
        <p:txBody>
          <a:bodyPr wrap="square" rtlCol="0">
            <a:spAutoFit/>
          </a:bodyPr>
          <a:lstStyle/>
          <a:p>
            <a:r>
              <a:rPr lang="en-US" b="1" i="1"/>
              <a:t>Networks: </a:t>
            </a:r>
            <a:r>
              <a:rPr lang="en-US"/>
              <a:t>Describes the physical topology of TA1, TA2 and Ground networks; Describes how everything is connected as well as performance capabilities</a:t>
            </a:r>
          </a:p>
        </p:txBody>
      </p:sp>
      <p:sp>
        <p:nvSpPr>
          <p:cNvPr id="18" name="Rectangle 17">
            <a:extLst>
              <a:ext uri="{FF2B5EF4-FFF2-40B4-BE49-F238E27FC236}">
                <a16:creationId xmlns:a16="http://schemas.microsoft.com/office/drawing/2014/main" id="{597C5C35-24CD-4795-BE3C-1E86F33B9046}"/>
              </a:ext>
            </a:extLst>
          </p:cNvPr>
          <p:cNvSpPr/>
          <p:nvPr/>
        </p:nvSpPr>
        <p:spPr>
          <a:xfrm>
            <a:off x="670775" y="5301187"/>
            <a:ext cx="3559629" cy="693437"/>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398E1B-0984-4584-B9D8-0FBE39BA2912}"/>
              </a:ext>
            </a:extLst>
          </p:cNvPr>
          <p:cNvSpPr/>
          <p:nvPr/>
        </p:nvSpPr>
        <p:spPr>
          <a:xfrm>
            <a:off x="670774" y="6220496"/>
            <a:ext cx="3559629" cy="147853"/>
          </a:xfrm>
          <a:prstGeom prst="rect">
            <a:avLst/>
          </a:prstGeom>
          <a:noFill/>
          <a:ln w="444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6BD975C-0F70-4869-88EF-941397D9057A}"/>
              </a:ext>
            </a:extLst>
          </p:cNvPr>
          <p:cNvSpPr txBox="1"/>
          <p:nvPr/>
        </p:nvSpPr>
        <p:spPr>
          <a:xfrm>
            <a:off x="6224154" y="5996538"/>
            <a:ext cx="4726005" cy="646331"/>
          </a:xfrm>
          <a:prstGeom prst="rect">
            <a:avLst/>
          </a:prstGeom>
          <a:noFill/>
          <a:ln w="41275">
            <a:solidFill>
              <a:schemeClr val="accent2">
                <a:lumMod val="50000"/>
              </a:schemeClr>
            </a:solidFill>
          </a:ln>
        </p:spPr>
        <p:txBody>
          <a:bodyPr wrap="square" rtlCol="0">
            <a:spAutoFit/>
          </a:bodyPr>
          <a:lstStyle/>
          <a:p>
            <a:r>
              <a:rPr lang="en-US" b="1" i="1" err="1"/>
              <a:t>RANConfiguration</a:t>
            </a:r>
            <a:r>
              <a:rPr lang="en-US"/>
              <a:t>: Describes the set of basic parameters for a Radio Access Network</a:t>
            </a:r>
          </a:p>
        </p:txBody>
      </p:sp>
    </p:spTree>
    <p:extLst>
      <p:ext uri="{BB962C8B-B14F-4D97-AF65-F5344CB8AC3E}">
        <p14:creationId xmlns:p14="http://schemas.microsoft.com/office/powerpoint/2010/main" val="3411411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1923-B2E4-4362-821C-09249517AF92}"/>
              </a:ext>
            </a:extLst>
          </p:cNvPr>
          <p:cNvSpPr>
            <a:spLocks noGrp="1"/>
          </p:cNvSpPr>
          <p:nvPr>
            <p:ph type="title"/>
          </p:nvPr>
        </p:nvSpPr>
        <p:spPr/>
        <p:txBody>
          <a:bodyPr/>
          <a:lstStyle/>
          <a:p>
            <a:pPr algn="ctr"/>
            <a:r>
              <a:rPr lang="en-US"/>
              <a:t>Network Load Sharing</a:t>
            </a:r>
            <a:br>
              <a:rPr lang="en-US"/>
            </a:br>
            <a:r>
              <a:rPr lang="en-US" i="1"/>
              <a:t>Before Adaptation</a:t>
            </a:r>
          </a:p>
        </p:txBody>
      </p:sp>
      <p:sp>
        <p:nvSpPr>
          <p:cNvPr id="3" name="Content Placeholder 2">
            <a:extLst>
              <a:ext uri="{FF2B5EF4-FFF2-40B4-BE49-F238E27FC236}">
                <a16:creationId xmlns:a16="http://schemas.microsoft.com/office/drawing/2014/main" id="{0EDF9085-FAF5-48DB-9690-0F6E0FEA7513}"/>
              </a:ext>
            </a:extLst>
          </p:cNvPr>
          <p:cNvSpPr>
            <a:spLocks noGrp="1"/>
          </p:cNvSpPr>
          <p:nvPr>
            <p:ph idx="1"/>
          </p:nvPr>
        </p:nvSpPr>
        <p:spPr/>
        <p:txBody>
          <a:bodyPr>
            <a:normAutofit/>
          </a:bodyPr>
          <a:lstStyle/>
          <a:p>
            <a:r>
              <a:rPr lang="en-US"/>
              <a:t>TA1/GR1 is allocated 5 Mb/s bandwidth – combined uplink and downlink configuration</a:t>
            </a:r>
          </a:p>
          <a:p>
            <a:pPr lvl="1"/>
            <a:r>
              <a:rPr lang="en-US"/>
              <a:t>Voice: 150Kb/s (75Kb/s downlink and 75Kb/s uplink)</a:t>
            </a:r>
          </a:p>
          <a:p>
            <a:pPr lvl="1"/>
            <a:r>
              <a:rPr lang="en-US"/>
              <a:t>Safety: 250Kb/s (250Kb/s downlink and 0Kb/s uplink)</a:t>
            </a:r>
          </a:p>
          <a:p>
            <a:pPr lvl="1"/>
            <a:r>
              <a:rPr lang="en-US"/>
              <a:t>Bulk: 4,500Kb/s (4,000Kb/s downlink and 500Kb/s uplink)</a:t>
            </a:r>
            <a:endParaRPr lang="en-US">
              <a:solidFill>
                <a:srgbClr val="FF0000"/>
              </a:solidFill>
            </a:endParaRPr>
          </a:p>
          <a:p>
            <a:pPr lvl="1"/>
            <a:endParaRPr lang="en-US">
              <a:solidFill>
                <a:srgbClr val="FF0000"/>
              </a:solidFill>
            </a:endParaRPr>
          </a:p>
          <a:p>
            <a:pPr marL="457200" lvl="1" indent="0">
              <a:buNone/>
            </a:pPr>
            <a:endParaRPr lang="en-US"/>
          </a:p>
          <a:p>
            <a:pPr marL="457200" lvl="1" indent="0">
              <a:buNone/>
            </a:pPr>
            <a:endParaRPr lang="en-US"/>
          </a:p>
        </p:txBody>
      </p:sp>
    </p:spTree>
    <p:extLst>
      <p:ext uri="{BB962C8B-B14F-4D97-AF65-F5344CB8AC3E}">
        <p14:creationId xmlns:p14="http://schemas.microsoft.com/office/powerpoint/2010/main" val="207578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59307</TotalTime>
  <Words>1391</Words>
  <Application>Microsoft Macintosh PowerPoint</Application>
  <PresentationFormat>Widescreen</PresentationFormat>
  <Paragraphs>137</Paragraphs>
  <Slides>23</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BRASS  Scenario 7a</vt:lpstr>
      <vt:lpstr>Scenario #7a – Brief Description</vt:lpstr>
      <vt:lpstr>Test Article</vt:lpstr>
      <vt:lpstr>Range Infrastructure</vt:lpstr>
      <vt:lpstr>Flight Test Operation Flow</vt:lpstr>
      <vt:lpstr>Static Scheduling</vt:lpstr>
      <vt:lpstr>Requirements</vt:lpstr>
      <vt:lpstr>Test Mission Description in MDL</vt:lpstr>
      <vt:lpstr>Network Load Sharing Before Adaptation</vt:lpstr>
      <vt:lpstr>GR1/TA1 Uplink and Downlink Voice Traffic Before Adaptation</vt:lpstr>
      <vt:lpstr>GR1/TA1 Uplink and Downlink Safety Traffic Before Adaptation</vt:lpstr>
      <vt:lpstr>GR1/TA1 Uplink and Downlink Bulk Traffic Before Adaptation</vt:lpstr>
      <vt:lpstr>Similar for GR2/TA2 Uplink and Downlink </vt:lpstr>
      <vt:lpstr>GR2/TA2 Uplink and Downlink Voice Traffic Before Adaptation</vt:lpstr>
      <vt:lpstr>GR2/TA2 Uplink and Downlink Safety Traffic Before Adaptation</vt:lpstr>
      <vt:lpstr>GR2/TA2 Uplink and Downlink Bulk Traffic Before Adaptation</vt:lpstr>
      <vt:lpstr>Radio Link Description in MDL</vt:lpstr>
      <vt:lpstr>Network Description in MDL</vt:lpstr>
      <vt:lpstr>After TA1 is Grounded</vt:lpstr>
      <vt:lpstr>Network Load Sharing Adaptation</vt:lpstr>
      <vt:lpstr>GR/TA2 Uplink and Downlink Voice Traffic Adaptation</vt:lpstr>
      <vt:lpstr>GR/TA2 Uplink and Downlink Safety Traffic Adaptation</vt:lpstr>
      <vt:lpstr>GR/TA2 Uplink and Downlink Bulk Traffic Adaptation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Scenario 1</dc:title>
  <dc:creator>Ibaroudene, Hakima</dc:creator>
  <cp:lastModifiedBy>Newton, Todd</cp:lastModifiedBy>
  <cp:revision>634</cp:revision>
  <dcterms:created xsi:type="dcterms:W3CDTF">2017-12-12T23:21:14Z</dcterms:created>
  <dcterms:modified xsi:type="dcterms:W3CDTF">2019-01-18T21:59:08Z</dcterms:modified>
</cp:coreProperties>
</file>